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DBEFF9" w:themeColor="background2"/>
  <w:body>
    <w:p w14:paraId="193D2536" w14:textId="2FBB102A" w:rsidR="00831721" w:rsidRDefault="00E52EFF" w:rsidP="00074EE3">
      <w:pPr>
        <w:spacing w:before="120" w:after="0"/>
        <w:ind w:left="0"/>
        <w:jc w:val="right"/>
      </w:pPr>
      <w:r w:rsidRPr="0041428F">
        <w:rPr>
          <w:noProof/>
          <w:color w:val="000000" w:themeColor="text1"/>
          <w:lang w:bidi="en-GB"/>
        </w:rPr>
        <mc:AlternateContent>
          <mc:Choice Requires="wps">
            <w:drawing>
              <wp:anchor distT="0" distB="0" distL="114300" distR="114300" simplePos="0" relativeHeight="251660288" behindDoc="0" locked="0" layoutInCell="1" allowOverlap="1" wp14:anchorId="776CB42F" wp14:editId="1C98E5FD">
                <wp:simplePos x="0" y="0"/>
                <wp:positionH relativeFrom="column">
                  <wp:posOffset>0</wp:posOffset>
                </wp:positionH>
                <wp:positionV relativeFrom="paragraph">
                  <wp:posOffset>19050</wp:posOffset>
                </wp:positionV>
                <wp:extent cx="1952625" cy="1752600"/>
                <wp:effectExtent l="19050" t="19050" r="28575" b="19050"/>
                <wp:wrapSquare wrapText="bothSides"/>
                <wp:docPr id="18" name="Shape 61">
                  <a:extLst xmlns:a="http://schemas.openxmlformats.org/drawingml/2006/main">
                    <a:ext uri="{FF2B5EF4-FFF2-40B4-BE49-F238E27FC236}">
                      <a16:creationId xmlns:a16="http://schemas.microsoft.com/office/drawing/2014/main" id="{9DA099E0-27DA-42BD-9D42-E4CA07B78FDD}"/>
                    </a:ext>
                  </a:extLst>
                </wp:docPr>
                <wp:cNvGraphicFramePr/>
                <a:graphic xmlns:a="http://schemas.openxmlformats.org/drawingml/2006/main">
                  <a:graphicData uri="http://schemas.microsoft.com/office/word/2010/wordprocessingShape">
                    <wps:wsp>
                      <wps:cNvSpPr/>
                      <wps:spPr>
                        <a:xfrm>
                          <a:off x="0" y="0"/>
                          <a:ext cx="1952625" cy="1752600"/>
                        </a:xfrm>
                        <a:prstGeom prst="rect">
                          <a:avLst/>
                        </a:prstGeom>
                        <a:ln w="38100">
                          <a:solidFill>
                            <a:schemeClr val="bg1"/>
                          </a:solidFill>
                          <a:miter lim="400000"/>
                        </a:ln>
                        <a:extLst>
                          <a:ext uri="{C572A759-6A51-4108-AA02-DFA0A04FC94B}">
                            <ma14:wrappingTextBoxFlag xmlns:a16="http://schemas.microsoft.com/office/drawing/2014/main" xmlns:pic="http://schemas.openxmlformats.org/drawingml/2006/picture" xmlns:a14="http://schemas.microsoft.com/office/drawing/2010/main" xmlns:adec="http://schemas.microsoft.com/office/drawing/2017/decorative" xmlns:lc="http://schemas.openxmlformats.org/drawingml/2006/lockedCanvas" xmlns="" xmlns:p="http://schemas.openxmlformats.org/presentationml/2006/main" xmlns:w="http://schemas.openxmlformats.org/wordprocessingml/2006/main" xmlns:w10="urn:schemas-microsoft-com:office:word" xmlns:v="urn:schemas-microsoft-com:vml" xmlns:o="urn:schemas-microsoft-com:office:office" xmlns:ma14="http://schemas.microsoft.com/office/mac/drawingml/2011/main" val="1"/>
                          </a:ext>
                        </a:extLst>
                      </wps:spPr>
                      <wps:txbx>
                        <w:txbxContent>
                          <w:p w14:paraId="74E4DA90" w14:textId="6AE416E8" w:rsidR="00E52EFF" w:rsidRPr="00AA089B" w:rsidRDefault="00F716B3" w:rsidP="00E52EFF">
                            <w:pPr>
                              <w:pStyle w:val="Logo"/>
                            </w:pPr>
                            <w:r>
                              <w:t xml:space="preserve"> </w:t>
                            </w:r>
                            <w:r w:rsidRPr="00E52EFF">
                              <w:rPr>
                                <w:noProof/>
                              </w:rPr>
                              <w:drawing>
                                <wp:inline distT="0" distB="0" distL="0" distR="0" wp14:anchorId="777408A3" wp14:editId="397C58F1">
                                  <wp:extent cx="1657350" cy="1559859"/>
                                  <wp:effectExtent l="0" t="0" r="0" b="2540"/>
                                  <wp:docPr id="71498605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1665825" cy="1567836"/>
                                          </a:xfrm>
                                          <a:prstGeom prst="rect">
                                            <a:avLst/>
                                          </a:prstGeom>
                                          <a:noFill/>
                                          <a:ln>
                                            <a:noFill/>
                                          </a:ln>
                                        </pic:spPr>
                                      </pic:pic>
                                    </a:graphicData>
                                  </a:graphic>
                                </wp:inline>
                              </w:drawing>
                            </w:r>
                            <w:r w:rsidR="00E52EFF">
                              <w:t xml:space="preserve"> </w:t>
                            </w:r>
                          </w:p>
                        </w:txbxContent>
                      </wps:txbx>
                      <wps:bodyPr wrap="square" lIns="19050" tIns="19050" rIns="19050" bIns="19050" anchor="ctr">
                        <a:noAutofit/>
                      </wps:bodyPr>
                    </wps:wsp>
                  </a:graphicData>
                </a:graphic>
                <wp14:sizeRelH relativeFrom="page">
                  <wp14:pctWidth>0</wp14:pctWidth>
                </wp14:sizeRelH>
                <wp14:sizeRelV relativeFrom="page">
                  <wp14:pctHeight>0</wp14:pctHeight>
                </wp14:sizeRelV>
              </wp:anchor>
            </w:drawing>
          </mc:Choice>
          <mc:Fallback>
            <w:pict>
              <v:rect w14:anchorId="776CB42F" id="Shape 61" o:spid="_x0000_s1026" style="position:absolute;left:0;text-align:left;margin-left:0;margin-top:1.5pt;width:153.75pt;height:138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zODugEAAGwDAAAOAAAAZHJzL2Uyb0RvYy54bWysU1Fv0zAQfkfiP1h+p0kKHVvUdEJMQ0gI&#10;Jg1+gOvYjSXbZ85uk/57zl7WFniblgfHn3357r7vLuvbyVl2UBgN+I43i5oz5SX0xu86/uvn/btr&#10;zmISvhcWvOr4UUV+u3n7Zj2GVi1hANsrZETiYzuGjg8phbaqohyUE3EBQXm61IBOJIK4q3oUI7E7&#10;Wy3r+qoaAfuAIFWMdHr3dMk3hV9rJdMPraNKzHacaktlxbJu81pt1qLdoQiDkXMZ4gVVOGE8JT1R&#10;3Ykk2B7Nf1TOSIQIOi0kuAq0NlIVDaSmqf9R8ziIoIoWMieGk03x9Wjl98NjeECyYQyxjbTNKiaN&#10;Lr+pPjYVs44ns9SUmKTD5ma1vFquOJN013wkUBc7q/PnAWP6osCxvOk4UjeKSeLwLSZKSaHPITmb&#10;9Wzs+PvrhogyjmBNf2+sLSBPhPpskR0E9XK7a3LviOGvKGcSjZM1ruMf6vzMQdZT7Flh3qVpO82y&#10;t9AfH5CNNAYdj7/3AhVn9qsnn5ubepXn5hLgJdheAuHlADRdMmFR4OHTPoE2RWxO+pRproVaWhTM&#10;45dn5hKXqPNPsvkDAAD//wMAUEsDBBQABgAIAAAAIQCNUc1N3gAAAAYBAAAPAAAAZHJzL2Rvd25y&#10;ZXYueG1sTI/NTsMwEITvSLyDtUjcqE3T0hLiVPyoEj1waOkDuPGSpLXXUey04e1ZTnBajWY0822x&#10;Gr0TZ+xjG0jD/USBQKqCbanWsP9c3y1BxGTIGhcINXxjhFV5fVWY3IYLbfG8S7XgEoq50dCk1OVS&#10;xqpBb+IkdEjsfYXem8Syr6XtzYXLvZNTpR6kNy3xQmM6fG2wOu0Gr6F+f/vYpvnLsXL2dMz8Ztau&#10;h5nWtzfj8xOIhGP6C8MvPqNDyUyHMJCNwmngR5KGjA+bmVrMQRw0TBePCmRZyP/45Q8AAAD//wMA&#10;UEsBAi0AFAAGAAgAAAAhALaDOJL+AAAA4QEAABMAAAAAAAAAAAAAAAAAAAAAAFtDb250ZW50X1R5&#10;cGVzXS54bWxQSwECLQAUAAYACAAAACEAOP0h/9YAAACUAQAACwAAAAAAAAAAAAAAAAAvAQAAX3Jl&#10;bHMvLnJlbHNQSwECLQAUAAYACAAAACEALP8zg7oBAABsAwAADgAAAAAAAAAAAAAAAAAuAgAAZHJz&#10;L2Uyb0RvYy54bWxQSwECLQAUAAYACAAAACEAjVHNTd4AAAAGAQAADwAAAAAAAAAAAAAAAAAUBAAA&#10;ZHJzL2Rvd25yZXYueG1sUEsFBgAAAAAEAAQA8wAAAB8FAAAAAA==&#10;" filled="f" strokecolor="white [3212]" strokeweight="3pt">
                <v:stroke miterlimit="4"/>
                <v:textbox inset="1.5pt,1.5pt,1.5pt,1.5pt">
                  <w:txbxContent>
                    <w:p w14:paraId="74E4DA90" w14:textId="6AE416E8" w:rsidR="00E52EFF" w:rsidRPr="00AA089B" w:rsidRDefault="00F716B3" w:rsidP="00E52EFF">
                      <w:pPr>
                        <w:pStyle w:val="Logo"/>
                      </w:pPr>
                      <w:r>
                        <w:t xml:space="preserve"> </w:t>
                      </w:r>
                      <w:r w:rsidRPr="00E52EFF">
                        <w:rPr>
                          <w:noProof/>
                        </w:rPr>
                        <w:drawing>
                          <wp:inline distT="0" distB="0" distL="0" distR="0" wp14:anchorId="777408A3" wp14:editId="397C58F1">
                            <wp:extent cx="1657350" cy="1559859"/>
                            <wp:effectExtent l="0" t="0" r="0" b="2540"/>
                            <wp:docPr id="71498605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1665825" cy="1567836"/>
                                    </a:xfrm>
                                    <a:prstGeom prst="rect">
                                      <a:avLst/>
                                    </a:prstGeom>
                                    <a:noFill/>
                                    <a:ln>
                                      <a:noFill/>
                                    </a:ln>
                                  </pic:spPr>
                                </pic:pic>
                              </a:graphicData>
                            </a:graphic>
                          </wp:inline>
                        </w:drawing>
                      </w:r>
                      <w:r w:rsidR="00E52EFF">
                        <w:t xml:space="preserve"> </w:t>
                      </w:r>
                    </w:p>
                  </w:txbxContent>
                </v:textbox>
                <w10:wrap type="square"/>
              </v:rect>
            </w:pict>
          </mc:Fallback>
        </mc:AlternateContent>
      </w:r>
      <w:r w:rsidR="00831721" w:rsidRPr="0041428F">
        <w:rPr>
          <w:noProof/>
          <w:lang w:bidi="en-GB"/>
        </w:rPr>
        <mc:AlternateContent>
          <mc:Choice Requires="wpg">
            <w:drawing>
              <wp:anchor distT="0" distB="0" distL="114300" distR="114300" simplePos="0" relativeHeight="251659264" behindDoc="1" locked="1" layoutInCell="1" allowOverlap="1" wp14:anchorId="11077CD9" wp14:editId="17AB423D">
                <wp:simplePos x="0" y="0"/>
                <wp:positionH relativeFrom="page">
                  <wp:align>left</wp:align>
                </wp:positionH>
                <wp:positionV relativeFrom="paragraph">
                  <wp:posOffset>-455295</wp:posOffset>
                </wp:positionV>
                <wp:extent cx="10525125" cy="2447925"/>
                <wp:effectExtent l="0" t="0" r="9525" b="9525"/>
                <wp:wrapNone/>
                <wp:docPr id="19" name="Graphic 1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0525125" cy="2447925"/>
                          <a:chOff x="-7144" y="-7144"/>
                          <a:chExt cx="6005513" cy="1924050"/>
                        </a:xfrm>
                      </wpg:grpSpPr>
                      <wps:wsp>
                        <wps:cNvPr id="20" name="Freeform: Shape 20"/>
                        <wps:cNvSpPr/>
                        <wps:spPr>
                          <a:xfrm>
                            <a:off x="2121694" y="-7144"/>
                            <a:ext cx="3876675" cy="1762125"/>
                          </a:xfrm>
                          <a:custGeom>
                            <a:avLst/>
                            <a:gdLst>
                              <a:gd name="connsiteX0" fmla="*/ 3869531 w 3876675"/>
                              <a:gd name="connsiteY0" fmla="*/ 1359694 h 1762125"/>
                              <a:gd name="connsiteX1" fmla="*/ 2359819 w 3876675"/>
                              <a:gd name="connsiteY1" fmla="*/ 1744504 h 1762125"/>
                              <a:gd name="connsiteX2" fmla="*/ 7144 w 3876675"/>
                              <a:gd name="connsiteY2" fmla="*/ 1287304 h 1762125"/>
                              <a:gd name="connsiteX3" fmla="*/ 7144 w 3876675"/>
                              <a:gd name="connsiteY3" fmla="*/ 7144 h 1762125"/>
                              <a:gd name="connsiteX4" fmla="*/ 3869531 w 3876675"/>
                              <a:gd name="connsiteY4" fmla="*/ 7144 h 1762125"/>
                              <a:gd name="connsiteX5" fmla="*/ 3869531 w 3876675"/>
                              <a:gd name="connsiteY5" fmla="*/ 1359694 h 176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6675" h="1762125">
                                <a:moveTo>
                                  <a:pt x="3869531" y="1359694"/>
                                </a:moveTo>
                                <a:cubicBezTo>
                                  <a:pt x="3869531" y="1359694"/>
                                  <a:pt x="3379946" y="1834039"/>
                                  <a:pt x="2359819" y="1744504"/>
                                </a:cubicBezTo>
                                <a:cubicBezTo>
                                  <a:pt x="1339691" y="1654969"/>
                                  <a:pt x="936784" y="1180624"/>
                                  <a:pt x="7144" y="1287304"/>
                                </a:cubicBezTo>
                                <a:lnTo>
                                  <a:pt x="7144" y="7144"/>
                                </a:lnTo>
                                <a:lnTo>
                                  <a:pt x="3869531" y="7144"/>
                                </a:lnTo>
                                <a:lnTo>
                                  <a:pt x="3869531" y="1359694"/>
                                </a:lnTo>
                                <a:close/>
                              </a:path>
                            </a:pathLst>
                          </a:custGeom>
                          <a:solidFill>
                            <a:schemeClr val="accent2"/>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 name="Freeform: Shape 22"/>
                        <wps:cNvSpPr/>
                        <wps:spPr>
                          <a:xfrm>
                            <a:off x="-7144" y="-7144"/>
                            <a:ext cx="6000750" cy="1924050"/>
                          </a:xfrm>
                          <a:custGeom>
                            <a:avLst/>
                            <a:gdLst>
                              <a:gd name="connsiteX0" fmla="*/ 7144 w 6000750"/>
                              <a:gd name="connsiteY0" fmla="*/ 1699736 h 1924050"/>
                              <a:gd name="connsiteX1" fmla="*/ 2934176 w 6000750"/>
                              <a:gd name="connsiteY1" fmla="*/ 1484471 h 1924050"/>
                              <a:gd name="connsiteX2" fmla="*/ 5998369 w 6000750"/>
                              <a:gd name="connsiteY2" fmla="*/ 893921 h 1924050"/>
                              <a:gd name="connsiteX3" fmla="*/ 5998369 w 6000750"/>
                              <a:gd name="connsiteY3" fmla="*/ 7144 h 1924050"/>
                              <a:gd name="connsiteX4" fmla="*/ 7144 w 6000750"/>
                              <a:gd name="connsiteY4" fmla="*/ 7144 h 1924050"/>
                              <a:gd name="connsiteX5" fmla="*/ 7144 w 6000750"/>
                              <a:gd name="connsiteY5" fmla="*/ 1699736 h 192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00750" h="1924050">
                                <a:moveTo>
                                  <a:pt x="7144" y="1699736"/>
                                </a:moveTo>
                                <a:cubicBezTo>
                                  <a:pt x="7144" y="1699736"/>
                                  <a:pt x="1410176" y="2317909"/>
                                  <a:pt x="2934176" y="1484471"/>
                                </a:cubicBezTo>
                                <a:cubicBezTo>
                                  <a:pt x="4459129" y="651986"/>
                                  <a:pt x="5998369" y="893921"/>
                                  <a:pt x="5998369" y="893921"/>
                                </a:cubicBezTo>
                                <a:lnTo>
                                  <a:pt x="5998369" y="7144"/>
                                </a:lnTo>
                                <a:lnTo>
                                  <a:pt x="7144" y="7144"/>
                                </a:lnTo>
                                <a:lnTo>
                                  <a:pt x="7144" y="1699736"/>
                                </a:lnTo>
                                <a:close/>
                              </a:path>
                            </a:pathLst>
                          </a:custGeom>
                          <a:solidFill>
                            <a:schemeClr val="accent1"/>
                          </a:solidFill>
                          <a:ln w="9525" cap="flat">
                            <a:noFill/>
                            <a:prstDash val="solid"/>
                            <a:miter/>
                          </a:ln>
                        </wps:spPr>
                        <wps:txbx>
                          <w:txbxContent>
                            <w:p w14:paraId="19E8D4A2" w14:textId="77777777" w:rsidR="00074EE3" w:rsidRDefault="00074EE3" w:rsidP="00074EE3">
                              <w:pPr>
                                <w:ind w:left="5040" w:firstLine="720"/>
                                <w:jc w:val="right"/>
                              </w:pPr>
                              <w:r>
                                <w:t xml:space="preserve">                                                                   </w:t>
                              </w:r>
                            </w:p>
                            <w:p w14:paraId="5BFF794F" w14:textId="77777777" w:rsidR="00074EE3" w:rsidRDefault="00074EE3" w:rsidP="00074EE3">
                              <w:pPr>
                                <w:ind w:left="5040" w:firstLine="720"/>
                                <w:jc w:val="right"/>
                              </w:pPr>
                            </w:p>
                            <w:p w14:paraId="19880FD6" w14:textId="589164F2" w:rsidR="00E52EFF" w:rsidRPr="00E52EFF" w:rsidRDefault="00E52EFF" w:rsidP="00074EE3">
                              <w:pPr>
                                <w:ind w:left="12240"/>
                                <w:jc w:val="right"/>
                                <w:rPr>
                                  <w:rFonts w:ascii="Bahnschrift" w:hAnsi="Bahnschrift" w:cs="Aharoni"/>
                                  <w:color w:val="FFFFFF" w:themeColor="background1"/>
                                  <w:sz w:val="40"/>
                                  <w:szCs w:val="40"/>
                                  <w:u w:val="single"/>
                                </w:rPr>
                              </w:pPr>
                              <w:r w:rsidRPr="00E52EFF">
                                <w:rPr>
                                  <w:rFonts w:ascii="Bahnschrift" w:hAnsi="Bahnschrift" w:cs="Aharoni"/>
                                  <w:color w:val="FFFFFF" w:themeColor="background1"/>
                                  <w:sz w:val="40"/>
                                  <w:szCs w:val="40"/>
                                </w:rPr>
                                <w:t xml:space="preserve">           </w:t>
                              </w:r>
                              <w:r w:rsidR="00612CD8">
                                <w:rPr>
                                  <w:rFonts w:ascii="Bahnschrift" w:hAnsi="Bahnschrift" w:cs="Aharoni"/>
                                  <w:color w:val="FFFFFF" w:themeColor="background1"/>
                                  <w:sz w:val="40"/>
                                  <w:szCs w:val="40"/>
                                </w:rPr>
                                <w:t xml:space="preserve"> </w:t>
                              </w:r>
                              <w:r w:rsidR="00612CD8">
                                <w:rPr>
                                  <w:rFonts w:ascii="Bahnschrift" w:hAnsi="Bahnschrift" w:cs="Aharoni"/>
                                  <w:color w:val="FFFFFF" w:themeColor="background1"/>
                                  <w:sz w:val="40"/>
                                  <w:szCs w:val="40"/>
                                </w:rPr>
                                <w:tab/>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3" name="Freeform: Shape 23"/>
                        <wps:cNvSpPr/>
                        <wps:spPr>
                          <a:xfrm>
                            <a:off x="-7144" y="-7144"/>
                            <a:ext cx="6000750" cy="904875"/>
                          </a:xfrm>
                          <a:custGeom>
                            <a:avLst/>
                            <a:gdLst>
                              <a:gd name="connsiteX0" fmla="*/ 7144 w 6000750"/>
                              <a:gd name="connsiteY0" fmla="*/ 7144 h 904875"/>
                              <a:gd name="connsiteX1" fmla="*/ 7144 w 6000750"/>
                              <a:gd name="connsiteY1" fmla="*/ 613886 h 904875"/>
                              <a:gd name="connsiteX2" fmla="*/ 3546634 w 6000750"/>
                              <a:gd name="connsiteY2" fmla="*/ 574834 h 904875"/>
                              <a:gd name="connsiteX3" fmla="*/ 5998369 w 6000750"/>
                              <a:gd name="connsiteY3" fmla="*/ 893921 h 904875"/>
                              <a:gd name="connsiteX4" fmla="*/ 5998369 w 6000750"/>
                              <a:gd name="connsiteY4" fmla="*/ 7144 h 904875"/>
                              <a:gd name="connsiteX5" fmla="*/ 7144 w 6000750"/>
                              <a:gd name="connsiteY5" fmla="*/ 7144 h 904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00750" h="904875">
                                <a:moveTo>
                                  <a:pt x="7144" y="7144"/>
                                </a:moveTo>
                                <a:lnTo>
                                  <a:pt x="7144" y="613886"/>
                                </a:lnTo>
                                <a:cubicBezTo>
                                  <a:pt x="647224" y="1034891"/>
                                  <a:pt x="2136934" y="964406"/>
                                  <a:pt x="3546634" y="574834"/>
                                </a:cubicBezTo>
                                <a:cubicBezTo>
                                  <a:pt x="4882039" y="205264"/>
                                  <a:pt x="5998369" y="893921"/>
                                  <a:pt x="5998369" y="893921"/>
                                </a:cubicBezTo>
                                <a:lnTo>
                                  <a:pt x="5998369" y="7144"/>
                                </a:lnTo>
                                <a:lnTo>
                                  <a:pt x="7144" y="7144"/>
                                </a:lnTo>
                                <a:close/>
                              </a:path>
                            </a:pathLst>
                          </a:custGeom>
                          <a:gradFill flip="none" rotWithShape="1">
                            <a:gsLst>
                              <a:gs pos="0">
                                <a:schemeClr val="accent1"/>
                              </a:gs>
                              <a:gs pos="100000">
                                <a:schemeClr val="accent1">
                                  <a:lumMod val="60000"/>
                                  <a:lumOff val="40000"/>
                                </a:schemeClr>
                              </a:gs>
                            </a:gsLst>
                            <a:lin ang="0" scaled="1"/>
                            <a:tileRect/>
                          </a:gra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4" name="Freeform: Shape 24"/>
                        <wps:cNvSpPr/>
                        <wps:spPr>
                          <a:xfrm>
                            <a:off x="3176111" y="924401"/>
                            <a:ext cx="2819400" cy="828675"/>
                          </a:xfrm>
                          <a:custGeom>
                            <a:avLst/>
                            <a:gdLst>
                              <a:gd name="connsiteX0" fmla="*/ 7144 w 2819400"/>
                              <a:gd name="connsiteY0" fmla="*/ 481489 h 828675"/>
                              <a:gd name="connsiteX1" fmla="*/ 1305401 w 2819400"/>
                              <a:gd name="connsiteY1" fmla="*/ 812959 h 828675"/>
                              <a:gd name="connsiteX2" fmla="*/ 2815114 w 2819400"/>
                              <a:gd name="connsiteY2" fmla="*/ 428149 h 828675"/>
                              <a:gd name="connsiteX3" fmla="*/ 2815114 w 2819400"/>
                              <a:gd name="connsiteY3" fmla="*/ 7144 h 828675"/>
                              <a:gd name="connsiteX4" fmla="*/ 7144 w 2819400"/>
                              <a:gd name="connsiteY4" fmla="*/ 481489 h 828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9400" h="828675">
                                <a:moveTo>
                                  <a:pt x="7144" y="481489"/>
                                </a:moveTo>
                                <a:cubicBezTo>
                                  <a:pt x="380524" y="602456"/>
                                  <a:pt x="751999" y="764381"/>
                                  <a:pt x="1305401" y="812959"/>
                                </a:cubicBezTo>
                                <a:cubicBezTo>
                                  <a:pt x="2325529" y="902494"/>
                                  <a:pt x="2815114" y="428149"/>
                                  <a:pt x="2815114" y="428149"/>
                                </a:cubicBezTo>
                                <a:lnTo>
                                  <a:pt x="2815114" y="7144"/>
                                </a:lnTo>
                                <a:cubicBezTo>
                                  <a:pt x="2332196" y="236696"/>
                                  <a:pt x="1376839" y="568166"/>
                                  <a:pt x="7144" y="481489"/>
                                </a:cubicBezTo>
                                <a:close/>
                              </a:path>
                            </a:pathLst>
                          </a:custGeom>
                          <a:gradFill>
                            <a:gsLst>
                              <a:gs pos="0">
                                <a:schemeClr val="accent2"/>
                              </a:gs>
                              <a:gs pos="100000">
                                <a:schemeClr val="accent2">
                                  <a:lumMod val="75000"/>
                                </a:schemeClr>
                              </a:gs>
                            </a:gsLst>
                            <a:lin ang="0" scaled="1"/>
                          </a:gra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11077CD9" id="Graphic 17" o:spid="_x0000_s1027" alt="&quot;&quot;" style="position:absolute;left:0;text-align:left;margin-left:0;margin-top:-35.85pt;width:828.75pt;height:192.75pt;z-index:-251657216;mso-position-horizontal:left;mso-position-horizontal-relative:page;mso-width-relative:margin;mso-height-relative:margin" coordorigin="-71,-71" coordsize="60055,192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8i/Y7gcAAD8oAAAOAAAAZHJzL2Uyb0RvYy54bWzsmm1v2zYQx98P2HcQ9HLAalHPMpoUWbsU&#10;A7q2WDt0fanIsi1AFjVJjt1++v15JGUqdiMlfcAQ5I1NmTweeTwefzr66bP9prSu86YteHVmsyeO&#10;beVVxhdFtTqz/35/+WtsW22XVou05FV+Zn/KW/vZ+c8/Pd3V89zla14u8sZCJ1U739Vn9rrr6vls&#10;1mbrfJO2T3idV6hc8maTdnhsVrNFk+7Q+6acuY4Tzna8WdQNz/K2xa8vZKV9Tv0vl3nWvVku27yz&#10;yjMbY+vos6HPK/E5O3+azldNWq+LTA0jvccoNmlRQWnf1Yu0S61tUxx1tSmyhrd82T3J+GbGl8si&#10;y2kOmA1zbszmZcO3Nc1lNd+t6t5MMO0NO9272+z19cumfle/bWCJXb2CLehJzGW/bDbiG6O09mSy&#10;T73J8n1nZfiROYEbMDewrQyVru9HCR7IqtkapheCv0bM920L9bKkan9XXYSOEwTMkz2wxPWdgNZl&#10;pkcwG4xrV8NT2oMx2q8zxrt1Wudk43YOY7xtrGKBicBXqnQDh71s8ly439yilhZqyFLUurdbO29h&#10;whNGc5nLwuRo9tp8XhyFYaSsx6IQzcl6/dzTebZtu5c5p5VIr1+1HZlvtUCJHG6hBprxqmqLLv8H&#10;Q19uSnjxLzPLi8Mk8Ji1Q0lqUtI3hD6aQswLEozZWlvGiODaR5qYocmFUMyScU2mEIt8P3AmaHIN&#10;TcKbxtWYEsyNI2+KGjhhb7ppao4kRo0GX+h1TF4eU4gGNqoGPnV3NabQSS+AX/ael661M2b7Snkj&#10;SlYqQr9D0bDmrQgApmsiCuhHOB28EV1CSrjyiDAcxxRmdxKGO5jC7p2EscimsHcnYbn3+zn7dxLG&#10;gpiadWwgg0nDKcM3OOnEGVfSGdfZFs64xrZwxl0Jhem8TjuxXrpo7c5sHRKsNeK4ij2ifsOv8/ec&#10;WnZi+ZSX0lCUV6hJHFpm26si+y3/PEEOY5HdelGS+KHsNvZ8x0vUUKlaBRRZLeOENt1A1ynNzPMQ&#10;waTDsDDw8WB2nXhhFMt1YSx2QpcWRY9L7C+pVYaNk1rLypxpL0IF6dS6hf5Wk5YBmfq/U+Oh4XWn&#10;WcnbXOoTC0y7qV9p4SDbw+HR8rJYXBZlKVaWACt/XjbWdQq3SbMsrzq9KwYty0r4SoJjHid0CkRb&#10;lmlHu7viojfpXU3bvUjbteyN5KXBNziRGm0QDE+c3vKoFKUrvviEE7fhksvaOrss0NOrtO3epg2O&#10;MBxLgMvuDT6WJcc44JpUsq01bz6f+l20BxKg1rZ2ALszu/13mza5bZV/VICFBMuLbjt68INIHPWN&#10;WXNl1lTbzXMOA8GXMDoqivZdqYvLhm8+gEEvhFZUpVUG3QhyHbaffHje4RlVwIgsv7igMugP6/Sq&#10;eldnonPabJj5+/2HtKmtGsUzuwMlvOYaUNK5Pv2xrqKBbCskK36x7fiyEGhAFpZ2VQ+AJYF2P4Ka&#10;EGW/QE3kWmIQYKxxajpJjJqZwItOBEQk4jzFi0O311YzTq5jkhGro5lJbEvwhVZD/n0kMQSmMEki&#10;LxTAdMDXUWBKPB9Rd1zTAJj8GIjNxjVhJfoJBUkSe6FAs5E5mUJx4iXuBEUmAE1WZAqRuUcth4jc&#10;z2faAh1JjOow6WeaDlMCmH/sBNiqj7z0UHhJ7x7iJbXRRfg9UJA844XvSICQLqEA4tDsFLKcEtJE&#10;wnzmIFRQn67HosQZ4IwrI4lUKQPESWY5pRbvXwlzE5INA5bEoTy35UzUhqZaGRDGa4k6TBjUrHLc&#10;Jc1Zw4HkqWHj3ijTW6ptqAygu/u2nKRfPYhzNFF9T07q9ld7ykuQ5kdyenjkhBPxC+RE0fM7kFPi&#10;+DEyT3L76VSf+b7wA8BJbGuwzGEoY9BEAqMcYxJTyLw4Fmh2uxITfbzAD0NvAgOaQkHk4x12VI9J&#10;PvfCpZ7Lbp+PST+T9ZhCk5bG5J9pS3MkYS7MIy11+ceHSEvKV2+FJeE/KhodSEmf3zfASm7qm2f8&#10;IC0kJUI/cpHdEUk05nh+jJwQvc/JWpfhtciT1UmItMAAflQYIGG5u5XCIUcNn2THfhy7Ip0l9Lq4&#10;IQkHCab/M1XdBZRwbUb5JGtZFkizVLjgQ2qEdx+Kbk1ZC53ZWLUq87hqLaSERQJEuMLJHJRmq1Ur&#10;mmgBhnd+51Yp0brcbv7kC5mDErCurvfws7iJokSXr39GrOn1U9pMKBQBSI+1LPpUttVmaZkvxHTI&#10;e7qizP9CwlWendoMNILHZNljsuzmNa7O4CmI01eMiDtfQD6KFpORDy+EIWMy2Y23Ut9RXqrzZS6u&#10;5eD2Ml8Wu7G4b/z21Ke10Aa5PV3mxwyRGKh0GMwY9zHPCTAxpLBG9JjoF+PFNhjXY1Iceg8YE+g3&#10;oscU8tHWH9djot9kPaaQQrLbrXbEcKNTMSVOLM0jlH1TKIM5cXv3Fbd22jFFFkq5gjh5Dsx0g5Xk&#10;kqodf2h1Clu8GKwicSh0XD8Y4FCE7FAikSYKfS8ekJTanzJRRNtuMiu5nhsEKgOVQCv+LEExRCGa&#10;3JDUsdxn47XCxAMWHFKk2nvUpQGdutFQVI3C81yW6ARcGKJojJF5URgr2gvCmIWDWlIhQHCwEEMt&#10;96EuiUfTwUpf7t0NrFwiNROscPUiwQpmvidBiZCi2PERmh7KDSP9Swv/UpMULf9RJ/4GZz6jbP7v&#10;7/w/AAAA//8DAFBLAwQUAAYACAAAACEAx6o8YuAAAAAJAQAADwAAAGRycy9kb3ducmV2LnhtbEyP&#10;QWvCQBSE74X+h+UVetPNNsRIzEZE2p6kUC0Ub2v2mQSzb0N2TeK/73qqx2GGmW/y9WRaNmDvGksS&#10;xDwChlRa3VAl4efwMVsCc16RVq0llHBDB+vi+SlXmbYjfeOw9xULJeQyJaH2vss4d2WNRrm57ZCC&#10;d7a9UT7IvuK6V2MoNy1/i6IFN6qhsFCrDrc1lpf91Uj4HNW4icX7sLuct7fjIfn63QmU8vVl2qyA&#10;eZz8fxju+AEdisB0slfSjrUSwhEvYZaKFNjdXiRpAuwkIRbxEniR88cHxR8AAAD//wMAUEsBAi0A&#10;FAAGAAgAAAAhALaDOJL+AAAA4QEAABMAAAAAAAAAAAAAAAAAAAAAAFtDb250ZW50X1R5cGVzXS54&#10;bWxQSwECLQAUAAYACAAAACEAOP0h/9YAAACUAQAACwAAAAAAAAAAAAAAAAAvAQAAX3JlbHMvLnJl&#10;bHNQSwECLQAUAAYACAAAACEA8vIv2O4HAAA/KAAADgAAAAAAAAAAAAAAAAAuAgAAZHJzL2Uyb0Rv&#10;Yy54bWxQSwECLQAUAAYACAAAACEAx6o8YuAAAAAJAQAADwAAAAAAAAAAAAAAAABICgAAZHJzL2Rv&#10;d25yZXYueG1sUEsFBgAAAAAEAAQA8wAAAFULAAAAAA==&#10;">
                <v:shape id="Freeform: Shape 20" o:spid="_x0000_s1028" style="position:absolute;left:21216;top:-71;width:38767;height:17620;visibility:visible;mso-wrap-style:square;v-text-anchor:middle" coordsize="3876675,17621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GLtEwgAAANsAAAAPAAAAZHJzL2Rvd25yZXYueG1sRE9NawIx&#10;EL0L/ocwQm+a1UOxW6MUaUupeKi2oLchGbOhm8mySd3VX28OQo+P971Y9b4WZ2qjC6xgOilAEOtg&#10;HFsF3/u38RxETMgG68Ck4EIRVsvhYIGlCR1/0XmXrMghHEtUUKXUlFJGXZHHOAkNceZOofWYMmyt&#10;NC12OdzXclYUj9Kj49xQYUPrivTv7s8r2FB3ve63B20/3evRPelgf94PSj2M+pdnEIn69C++uz+M&#10;gllen7/kHyCXNwAAAP//AwBQSwECLQAUAAYACAAAACEA2+H2y+4AAACFAQAAEwAAAAAAAAAAAAAA&#10;AAAAAAAAW0NvbnRlbnRfVHlwZXNdLnhtbFBLAQItABQABgAIAAAAIQBa9CxbvwAAABUBAAALAAAA&#10;AAAAAAAAAAAAAB8BAABfcmVscy8ucmVsc1BLAQItABQABgAIAAAAIQAPGLtEwgAAANsAAAAPAAAA&#10;AAAAAAAAAAAAAAcCAABkcnMvZG93bnJldi54bWxQSwUGAAAAAAMAAwC3AAAA9gIAAAAA&#10;" path="m3869531,1359694v,,-489585,474345,-1509712,384810c1339691,1654969,936784,1180624,7144,1287304l7144,7144r3862387,l3869531,1359694xe" fillcolor="#009dd9 [3205]" stroked="f">
                  <v:stroke joinstyle="miter"/>
                  <v:path arrowok="t" o:connecttype="custom" o:connectlocs="3869531,1359694;2359819,1744504;7144,1287304;7144,7144;3869531,7144;3869531,1359694" o:connectangles="0,0,0,0,0,0"/>
                </v:shape>
                <v:shape id="Freeform: Shape 22" o:spid="_x0000_s1029" style="position:absolute;left:-71;top:-71;width:60007;height:19240;visibility:visible;mso-wrap-style:square;v-text-anchor:middle" coordsize="6000750,192405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3un5wgAAANsAAAAPAAAAZHJzL2Rvd25yZXYueG1sRI9Ba8JA&#10;FITvBf/D8oTe6sYcSkhdJSiC9FBoKp5fs89sMPs27K4m7a/vCkKPw8x8w6w2k+3FjXzoHCtYLjIQ&#10;xI3THbcKjl/7lwJEiMgae8ek4IcCbNazpxWW2o38Sbc6tiJBOJSowMQ4lFKGxpDFsHADcfLOzluM&#10;SfpWao9jgtte5ln2Ki12nBYMDrQ11Fzqq1Xw+13Z6rT7qLTpj6Tfa86LiZV6nk/VG4hIU/wPP9oH&#10;rSDP4f4l/QC5/gMAAP//AwBQSwECLQAUAAYACAAAACEA2+H2y+4AAACFAQAAEwAAAAAAAAAAAAAA&#10;AAAAAAAAW0NvbnRlbnRfVHlwZXNdLnhtbFBLAQItABQABgAIAAAAIQBa9CxbvwAAABUBAAALAAAA&#10;AAAAAAAAAAAAAB8BAABfcmVscy8ucmVsc1BLAQItABQABgAIAAAAIQA73un5wgAAANsAAAAPAAAA&#10;AAAAAAAAAAAAAAcCAABkcnMvZG93bnJldi54bWxQSwUGAAAAAAMAAwC3AAAA9gIAAAAA&#10;" adj="-11796480,,5400" path="m7144,1699736v,,1403032,618173,2927032,-215265c4459129,651986,5998369,893921,5998369,893921r,-886777l7144,7144r,1692592xe" fillcolor="#17406d [3204]" stroked="f">
                  <v:stroke joinstyle="miter"/>
                  <v:formulas/>
                  <v:path arrowok="t" o:connecttype="custom" o:connectlocs="7144,1699736;2934176,1484471;5998369,893921;5998369,7144;7144,7144;7144,1699736" o:connectangles="0,0,0,0,0,0" textboxrect="0,0,6000750,1924050"/>
                  <v:textbox>
                    <w:txbxContent>
                      <w:p w14:paraId="19E8D4A2" w14:textId="77777777" w:rsidR="00074EE3" w:rsidRDefault="00074EE3" w:rsidP="00074EE3">
                        <w:pPr>
                          <w:ind w:left="5040" w:firstLine="720"/>
                          <w:jc w:val="right"/>
                        </w:pPr>
                        <w:r>
                          <w:t xml:space="preserve">                                                                   </w:t>
                        </w:r>
                      </w:p>
                      <w:p w14:paraId="5BFF794F" w14:textId="77777777" w:rsidR="00074EE3" w:rsidRDefault="00074EE3" w:rsidP="00074EE3">
                        <w:pPr>
                          <w:ind w:left="5040" w:firstLine="720"/>
                          <w:jc w:val="right"/>
                        </w:pPr>
                      </w:p>
                      <w:p w14:paraId="19880FD6" w14:textId="589164F2" w:rsidR="00E52EFF" w:rsidRPr="00E52EFF" w:rsidRDefault="00E52EFF" w:rsidP="00074EE3">
                        <w:pPr>
                          <w:ind w:left="12240"/>
                          <w:jc w:val="right"/>
                          <w:rPr>
                            <w:rFonts w:ascii="Bahnschrift" w:hAnsi="Bahnschrift" w:cs="Aharoni"/>
                            <w:color w:val="FFFFFF" w:themeColor="background1"/>
                            <w:sz w:val="40"/>
                            <w:szCs w:val="40"/>
                            <w:u w:val="single"/>
                          </w:rPr>
                        </w:pPr>
                        <w:r w:rsidRPr="00E52EFF">
                          <w:rPr>
                            <w:rFonts w:ascii="Bahnschrift" w:hAnsi="Bahnschrift" w:cs="Aharoni"/>
                            <w:color w:val="FFFFFF" w:themeColor="background1"/>
                            <w:sz w:val="40"/>
                            <w:szCs w:val="40"/>
                          </w:rPr>
                          <w:t xml:space="preserve">           </w:t>
                        </w:r>
                        <w:r w:rsidR="00612CD8">
                          <w:rPr>
                            <w:rFonts w:ascii="Bahnschrift" w:hAnsi="Bahnschrift" w:cs="Aharoni"/>
                            <w:color w:val="FFFFFF" w:themeColor="background1"/>
                            <w:sz w:val="40"/>
                            <w:szCs w:val="40"/>
                          </w:rPr>
                          <w:t xml:space="preserve"> </w:t>
                        </w:r>
                        <w:r w:rsidR="00612CD8">
                          <w:rPr>
                            <w:rFonts w:ascii="Bahnschrift" w:hAnsi="Bahnschrift" w:cs="Aharoni"/>
                            <w:color w:val="FFFFFF" w:themeColor="background1"/>
                            <w:sz w:val="40"/>
                            <w:szCs w:val="40"/>
                          </w:rPr>
                          <w:tab/>
                        </w:r>
                      </w:p>
                    </w:txbxContent>
                  </v:textbox>
                </v:shape>
                <v:shape id="Freeform: Shape 23" o:spid="_x0000_s1030" style="position:absolute;left:-71;top:-71;width:60007;height:9048;visibility:visible;mso-wrap-style:square;v-text-anchor:middle" coordsize="6000750,9048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Ao+HxAAAANsAAAAPAAAAZHJzL2Rvd25yZXYueG1sRI9Pa8JA&#10;FMTvQr/D8grezKYWxKauEgTBnsQ/1Osz+5oNzb6N2TVGP323IHgcZuY3zGzR21p01PrKsYK3JAVB&#10;XDhdcangsF+NpiB8QNZYOyYFN/KwmL8MZphpd+UtdbtQighhn6ECE0KTSekLQxZ94hri6P241mKI&#10;si2lbvEa4baW4zSdSIsVxwWDDS0NFb+7i1Vw16djfjl/fG8396+TM0V5xC5Xavja558gAvXhGX60&#10;11rB+B3+v8QfIOd/AAAA//8DAFBLAQItABQABgAIAAAAIQDb4fbL7gAAAIUBAAATAAAAAAAAAAAA&#10;AAAAAAAAAABbQ29udGVudF9UeXBlc10ueG1sUEsBAi0AFAAGAAgAAAAhAFr0LFu/AAAAFQEAAAsA&#10;AAAAAAAAAAAAAAAAHwEAAF9yZWxzLy5yZWxzUEsBAi0AFAAGAAgAAAAhAKECj4fEAAAA2wAAAA8A&#10;AAAAAAAAAAAAAAAABwIAAGRycy9kb3ducmV2LnhtbFBLBQYAAAAAAwADALcAAAD4AgAAAAA=&#10;" path="m7144,7144r,606742c647224,1034891,2136934,964406,3546634,574834,4882039,205264,5998369,893921,5998369,893921r,-886777l7144,7144xe" fillcolor="#17406d [3204]" stroked="f">
                  <v:fill color2="#4389d7 [1940]" rotate="t" angle="90" focus="100%" type="gradient"/>
                  <v:stroke joinstyle="miter"/>
                  <v:path arrowok="t" o:connecttype="custom" o:connectlocs="7144,7144;7144,613886;3546634,574834;5998369,893921;5998369,7144;7144,7144" o:connectangles="0,0,0,0,0,0"/>
                </v:shape>
                <v:shape id="Freeform: Shape 24" o:spid="_x0000_s1031" style="position:absolute;left:31761;top:9244;width:28194;height:8286;visibility:visible;mso-wrap-style:square;v-text-anchor:middle" coordsize="2819400,8286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OjKwwAAANsAAAAPAAAAZHJzL2Rvd25yZXYueG1sRI/NasMw&#10;EITvhb6D2EJvjZwfQnGjhDQQyKEJ1O0DLNb6B1srI6my26ePAoEeh5n5htnsJtOLSM63lhXMZxkI&#10;4tLqlmsF31/Hl1cQPiBr7C2Tgl/ysNs+Pmww13bkT4pFqEWCsM9RQRPCkEvpy4YM+pkdiJNXWWcw&#10;JOlqqR2OCW56uciytTTYclpocKBDQ2VX/BgF8eN4KVx1qN6jPnedXK7/4ohKPT9N+zcQgabwH763&#10;T1rBYgW3L+kHyO0VAAD//wMAUEsBAi0AFAAGAAgAAAAhANvh9svuAAAAhQEAABMAAAAAAAAAAAAA&#10;AAAAAAAAAFtDb250ZW50X1R5cGVzXS54bWxQSwECLQAUAAYACAAAACEAWvQsW78AAAAVAQAACwAA&#10;AAAAAAAAAAAAAAAfAQAAX3JlbHMvLnJlbHNQSwECLQAUAAYACAAAACEAaPzoysMAAADbAAAADwAA&#10;AAAAAAAAAAAAAAAHAgAAZHJzL2Rvd25yZXYueG1sUEsFBgAAAAADAAMAtwAAAPcCAAAAAA==&#10;" path="m7144,481489c380524,602456,751999,764381,1305401,812959,2325529,902494,2815114,428149,2815114,428149r,-421005c2332196,236696,1376839,568166,7144,481489xe" fillcolor="#009dd9 [3205]" stroked="f">
                  <v:fill color2="#0075a2 [2405]" angle="90" focus="100%" type="gradient"/>
                  <v:stroke joinstyle="miter"/>
                  <v:path arrowok="t" o:connecttype="custom" o:connectlocs="7144,481489;1305401,812959;2815114,428149;2815114,7144;7144,481489" o:connectangles="0,0,0,0,0"/>
                </v:shape>
                <w10:wrap anchorx="page"/>
                <w10:anchorlock/>
              </v:group>
            </w:pict>
          </mc:Fallback>
        </mc:AlternateContent>
      </w:r>
    </w:p>
    <w:p w14:paraId="64CD02BC" w14:textId="25C71954" w:rsidR="00831721" w:rsidRDefault="00831721" w:rsidP="00831721">
      <w:pPr>
        <w:spacing w:before="120" w:after="0"/>
      </w:pPr>
    </w:p>
    <w:p w14:paraId="4C64647A" w14:textId="711F58A5" w:rsidR="00831721" w:rsidRDefault="00831721" w:rsidP="00074EE3">
      <w:pPr>
        <w:spacing w:before="120" w:after="0"/>
        <w:jc w:val="right"/>
      </w:pPr>
    </w:p>
    <w:p w14:paraId="3AEAF291" w14:textId="6D3E06D1" w:rsidR="00831721" w:rsidRDefault="00831721" w:rsidP="00831721">
      <w:pPr>
        <w:spacing w:before="120" w:after="0"/>
      </w:pPr>
    </w:p>
    <w:p w14:paraId="39EA22FE" w14:textId="774C7D85" w:rsidR="00831721" w:rsidRDefault="00831721" w:rsidP="00831721">
      <w:pPr>
        <w:spacing w:before="120" w:after="0"/>
      </w:pPr>
    </w:p>
    <w:p w14:paraId="07AA0833" w14:textId="3A262B8D" w:rsidR="00B42082" w:rsidRDefault="00B42082" w:rsidP="00A632F9">
      <w:pPr>
        <w:spacing w:before="120" w:after="0"/>
        <w:ind w:left="0"/>
        <w:jc w:val="center"/>
        <w:rPr>
          <w:b/>
          <w:bCs/>
          <w:color w:val="000000" w:themeColor="text1"/>
          <w:sz w:val="44"/>
          <w:szCs w:val="44"/>
          <w:u w:val="single"/>
        </w:rPr>
      </w:pPr>
    </w:p>
    <w:p w14:paraId="78D84FD4" w14:textId="61170845" w:rsidR="00B42082" w:rsidRDefault="00B42082" w:rsidP="00A632F9">
      <w:pPr>
        <w:spacing w:before="120" w:after="0"/>
        <w:ind w:left="0"/>
        <w:jc w:val="center"/>
        <w:rPr>
          <w:b/>
          <w:bCs/>
          <w:color w:val="000000" w:themeColor="text1"/>
          <w:sz w:val="44"/>
          <w:szCs w:val="44"/>
          <w:u w:val="single"/>
        </w:rPr>
      </w:pPr>
    </w:p>
    <w:p w14:paraId="3A492BD8" w14:textId="163C0F6E" w:rsidR="00BE56D8" w:rsidRPr="009A186C" w:rsidRDefault="009A186C" w:rsidP="00B42082">
      <w:pPr>
        <w:spacing w:before="120" w:after="0"/>
        <w:ind w:left="0"/>
        <w:jc w:val="center"/>
        <w:rPr>
          <w:rFonts w:ascii="Arial" w:hAnsi="Arial" w:cs="Arial"/>
          <w:b/>
          <w:bCs/>
          <w:color w:val="000000" w:themeColor="text1"/>
          <w:sz w:val="44"/>
          <w:szCs w:val="44"/>
          <w:u w:val="single"/>
        </w:rPr>
      </w:pPr>
      <w:r w:rsidRPr="009A186C">
        <w:rPr>
          <w:rFonts w:ascii="Arial" w:hAnsi="Arial" w:cs="Arial"/>
          <w:b/>
          <w:bCs/>
          <w:color w:val="000000" w:themeColor="text1"/>
          <w:sz w:val="44"/>
          <w:szCs w:val="44"/>
          <w:u w:val="single"/>
        </w:rPr>
        <w:t>Newsletter -Summer 2025</w:t>
      </w:r>
    </w:p>
    <w:p w14:paraId="3FDAD4EC" w14:textId="71B1334A" w:rsidR="009A186C" w:rsidRDefault="009A186C" w:rsidP="009A186C">
      <w:pPr>
        <w:spacing w:before="120" w:after="0"/>
        <w:ind w:left="0"/>
        <w:jc w:val="center"/>
        <w:rPr>
          <w:rFonts w:ascii="Arial" w:hAnsi="Arial" w:cs="Arial"/>
          <w:szCs w:val="24"/>
        </w:rPr>
      </w:pPr>
      <w:r>
        <w:rPr>
          <w:rFonts w:ascii="Arial" w:hAnsi="Arial" w:cs="Arial"/>
          <w:szCs w:val="24"/>
        </w:rPr>
        <w:t xml:space="preserve">Welcome to the latest issue of our Practice Newsletter.  In this Newsletter, we aim to provide patients with </w:t>
      </w:r>
      <w:proofErr w:type="gramStart"/>
      <w:r>
        <w:rPr>
          <w:rFonts w:ascii="Arial" w:hAnsi="Arial" w:cs="Arial"/>
          <w:szCs w:val="24"/>
        </w:rPr>
        <w:t>up to date</w:t>
      </w:r>
      <w:proofErr w:type="gramEnd"/>
      <w:r>
        <w:rPr>
          <w:rFonts w:ascii="Arial" w:hAnsi="Arial" w:cs="Arial"/>
          <w:szCs w:val="24"/>
        </w:rPr>
        <w:t xml:space="preserve"> news, changes to the services we provide and useful information </w:t>
      </w:r>
    </w:p>
    <w:p w14:paraId="1BFD5AFC" w14:textId="2DBE09EC" w:rsidR="00F27ABE" w:rsidRPr="00D57FA0" w:rsidRDefault="00F27ABE" w:rsidP="00D57FA0">
      <w:pPr>
        <w:spacing w:before="0" w:after="120"/>
        <w:ind w:left="0"/>
        <w:rPr>
          <w:rFonts w:ascii="Arial" w:hAnsi="Arial" w:cs="Arial"/>
          <w:b/>
          <w:bCs/>
          <w:color w:val="002060"/>
          <w:szCs w:val="24"/>
          <w:u w:val="single"/>
        </w:rPr>
      </w:pPr>
      <w:r w:rsidRPr="00D57FA0">
        <w:rPr>
          <w:rFonts w:ascii="Arial" w:hAnsi="Arial" w:cs="Arial"/>
          <w:b/>
          <w:bCs/>
          <w:color w:val="002060"/>
          <w:szCs w:val="24"/>
          <w:u w:val="single"/>
        </w:rPr>
        <w:t>Staffing News!!</w:t>
      </w:r>
    </w:p>
    <w:p w14:paraId="608B20DD" w14:textId="3CFB1131" w:rsidR="00D57FA0" w:rsidRDefault="009A186C" w:rsidP="009A186C">
      <w:pPr>
        <w:spacing w:before="0" w:after="0"/>
        <w:ind w:left="0"/>
        <w:rPr>
          <w:rFonts w:ascii="Arial" w:hAnsi="Arial" w:cs="Arial"/>
          <w:color w:val="000000" w:themeColor="text1"/>
          <w:szCs w:val="24"/>
        </w:rPr>
      </w:pPr>
      <w:r>
        <w:rPr>
          <w:rFonts w:ascii="Arial" w:hAnsi="Arial" w:cs="Arial"/>
          <w:color w:val="000000" w:themeColor="text1"/>
          <w:szCs w:val="24"/>
        </w:rPr>
        <w:t xml:space="preserve">We would like to extend a warm welcome to </w:t>
      </w:r>
      <w:r w:rsidR="00D57FA0">
        <w:rPr>
          <w:rFonts w:ascii="Arial" w:hAnsi="Arial" w:cs="Arial"/>
          <w:color w:val="000000" w:themeColor="text1"/>
          <w:szCs w:val="24"/>
        </w:rPr>
        <w:t>the following new staff members:</w:t>
      </w:r>
    </w:p>
    <w:p w14:paraId="4933381B" w14:textId="2D29A2B7" w:rsidR="00D57FA0" w:rsidRDefault="00F27ABE" w:rsidP="009A186C">
      <w:pPr>
        <w:spacing w:before="0" w:after="0"/>
        <w:ind w:left="0"/>
        <w:rPr>
          <w:rFonts w:ascii="Arial" w:hAnsi="Arial" w:cs="Arial"/>
          <w:color w:val="000000" w:themeColor="text1"/>
          <w:szCs w:val="24"/>
        </w:rPr>
      </w:pPr>
      <w:r>
        <w:rPr>
          <w:rFonts w:ascii="Arial" w:hAnsi="Arial" w:cs="Arial"/>
          <w:color w:val="000000" w:themeColor="text1"/>
          <w:szCs w:val="24"/>
        </w:rPr>
        <w:t xml:space="preserve">Victoria </w:t>
      </w:r>
      <w:r w:rsidR="00D57FA0">
        <w:rPr>
          <w:rFonts w:ascii="Arial" w:hAnsi="Arial" w:cs="Arial"/>
          <w:color w:val="000000" w:themeColor="text1"/>
          <w:szCs w:val="24"/>
        </w:rPr>
        <w:t xml:space="preserve">- </w:t>
      </w:r>
      <w:r>
        <w:rPr>
          <w:rFonts w:ascii="Arial" w:hAnsi="Arial" w:cs="Arial"/>
          <w:color w:val="000000" w:themeColor="text1"/>
          <w:szCs w:val="24"/>
        </w:rPr>
        <w:t xml:space="preserve">Advanced </w:t>
      </w:r>
      <w:r w:rsidR="00ED32C9">
        <w:rPr>
          <w:rFonts w:ascii="Arial" w:hAnsi="Arial" w:cs="Arial"/>
          <w:color w:val="000000" w:themeColor="text1"/>
          <w:szCs w:val="24"/>
        </w:rPr>
        <w:t>Clinical</w:t>
      </w:r>
      <w:r>
        <w:rPr>
          <w:rFonts w:ascii="Arial" w:hAnsi="Arial" w:cs="Arial"/>
          <w:color w:val="000000" w:themeColor="text1"/>
          <w:szCs w:val="24"/>
        </w:rPr>
        <w:t xml:space="preserve"> Practitioner</w:t>
      </w:r>
    </w:p>
    <w:p w14:paraId="0D95178E" w14:textId="41A4F17A" w:rsidR="009A186C" w:rsidRDefault="00D57FA0" w:rsidP="009A186C">
      <w:pPr>
        <w:spacing w:before="0" w:after="0"/>
        <w:ind w:left="0"/>
        <w:rPr>
          <w:rFonts w:ascii="Arial" w:hAnsi="Arial" w:cs="Arial"/>
          <w:color w:val="000000" w:themeColor="text1"/>
          <w:szCs w:val="24"/>
        </w:rPr>
      </w:pPr>
      <w:r>
        <w:rPr>
          <w:noProof/>
        </w:rPr>
        <w:drawing>
          <wp:anchor distT="0" distB="0" distL="114300" distR="114300" simplePos="0" relativeHeight="251665408" behindDoc="0" locked="0" layoutInCell="1" allowOverlap="1" wp14:anchorId="0A6388B9" wp14:editId="76A58C5B">
            <wp:simplePos x="0" y="0"/>
            <wp:positionH relativeFrom="column">
              <wp:posOffset>2437130</wp:posOffset>
            </wp:positionH>
            <wp:positionV relativeFrom="paragraph">
              <wp:posOffset>62534</wp:posOffset>
            </wp:positionV>
            <wp:extent cx="1771015" cy="971550"/>
            <wp:effectExtent l="0" t="0" r="635" b="0"/>
            <wp:wrapSquare wrapText="bothSides"/>
            <wp:docPr id="100925346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5047985" name="Picture 1"/>
                    <pic:cNvPicPr>
                      <a:picLocks noChangeAspect="1"/>
                    </pic:cNvPicPr>
                  </pic:nvPicPr>
                  <pic:blipFill>
                    <a:blip r:embed="rId11">
                      <a:extLst>
                        <a:ext uri="{28A0092B-C50C-407E-A947-70E740481C1C}">
                          <a14:useLocalDpi xmlns:a14="http://schemas.microsoft.com/office/drawing/2010/main" val="0"/>
                        </a:ext>
                      </a:extLst>
                    </a:blip>
                    <a:stretch>
                      <a:fillRect/>
                    </a:stretch>
                  </pic:blipFill>
                  <pic:spPr>
                    <a:xfrm>
                      <a:off x="0" y="0"/>
                      <a:ext cx="1771015" cy="971550"/>
                    </a:xfrm>
                    <a:prstGeom prst="rect">
                      <a:avLst/>
                    </a:prstGeom>
                  </pic:spPr>
                </pic:pic>
              </a:graphicData>
            </a:graphic>
            <wp14:sizeRelH relativeFrom="margin">
              <wp14:pctWidth>0</wp14:pctWidth>
            </wp14:sizeRelH>
            <wp14:sizeRelV relativeFrom="margin">
              <wp14:pctHeight>0</wp14:pctHeight>
            </wp14:sizeRelV>
          </wp:anchor>
        </w:drawing>
      </w:r>
      <w:r w:rsidR="00F27ABE">
        <w:rPr>
          <w:rFonts w:ascii="Arial" w:hAnsi="Arial" w:cs="Arial"/>
          <w:color w:val="000000" w:themeColor="text1"/>
          <w:szCs w:val="24"/>
        </w:rPr>
        <w:t xml:space="preserve">Sarah </w:t>
      </w:r>
      <w:r>
        <w:rPr>
          <w:rFonts w:ascii="Arial" w:hAnsi="Arial" w:cs="Arial"/>
          <w:color w:val="000000" w:themeColor="text1"/>
          <w:szCs w:val="24"/>
        </w:rPr>
        <w:t xml:space="preserve">- </w:t>
      </w:r>
      <w:r w:rsidR="00F27ABE">
        <w:rPr>
          <w:rFonts w:ascii="Arial" w:hAnsi="Arial" w:cs="Arial"/>
          <w:color w:val="000000" w:themeColor="text1"/>
          <w:szCs w:val="24"/>
        </w:rPr>
        <w:t>Patient Coordinator</w:t>
      </w:r>
    </w:p>
    <w:p w14:paraId="62F0D9E4" w14:textId="3EEDBE29" w:rsidR="00D57FA0" w:rsidRDefault="00D57FA0" w:rsidP="009A186C">
      <w:pPr>
        <w:spacing w:before="0" w:after="0"/>
        <w:ind w:left="0"/>
        <w:rPr>
          <w:rFonts w:ascii="Arial" w:hAnsi="Arial" w:cs="Arial"/>
          <w:color w:val="000000" w:themeColor="text1"/>
          <w:szCs w:val="24"/>
        </w:rPr>
      </w:pPr>
      <w:r>
        <w:rPr>
          <w:rFonts w:ascii="Arial" w:hAnsi="Arial" w:cs="Arial"/>
          <w:color w:val="000000" w:themeColor="text1"/>
          <w:szCs w:val="24"/>
        </w:rPr>
        <w:t>Abbie – Patient Coordinator</w:t>
      </w:r>
    </w:p>
    <w:p w14:paraId="5B982234" w14:textId="44AB7B8D" w:rsidR="00CC5F37" w:rsidRDefault="00CC5F37" w:rsidP="009A186C">
      <w:pPr>
        <w:spacing w:before="0" w:after="0"/>
        <w:ind w:left="0"/>
        <w:rPr>
          <w:rFonts w:ascii="Arial" w:hAnsi="Arial" w:cs="Arial"/>
          <w:color w:val="000000" w:themeColor="text1"/>
          <w:szCs w:val="24"/>
        </w:rPr>
      </w:pPr>
    </w:p>
    <w:p w14:paraId="1DF721CE" w14:textId="2B8EFFAE" w:rsidR="00CC5F37" w:rsidRDefault="00CC5F37" w:rsidP="00D57FA0">
      <w:pPr>
        <w:spacing w:before="0" w:after="0"/>
        <w:ind w:left="0"/>
        <w:jc w:val="center"/>
        <w:rPr>
          <w:rFonts w:ascii="Arial" w:hAnsi="Arial" w:cs="Arial"/>
          <w:color w:val="000000" w:themeColor="text1"/>
          <w:szCs w:val="24"/>
        </w:rPr>
      </w:pPr>
    </w:p>
    <w:p w14:paraId="64E68690" w14:textId="77777777" w:rsidR="00F27ABE" w:rsidRPr="00F27ABE" w:rsidRDefault="00F27ABE" w:rsidP="009A186C">
      <w:pPr>
        <w:spacing w:before="0" w:after="0"/>
        <w:ind w:left="0"/>
        <w:rPr>
          <w:rFonts w:ascii="Arial" w:hAnsi="Arial" w:cs="Arial"/>
          <w:color w:val="000000" w:themeColor="text1"/>
          <w:szCs w:val="24"/>
        </w:rPr>
      </w:pPr>
    </w:p>
    <w:p w14:paraId="200DECB6" w14:textId="77777777" w:rsidR="00D57FA0" w:rsidRDefault="00D57FA0" w:rsidP="009A186C">
      <w:pPr>
        <w:spacing w:before="0" w:after="0"/>
        <w:ind w:left="0"/>
        <w:rPr>
          <w:rFonts w:ascii="Arial" w:hAnsi="Arial" w:cs="Arial"/>
          <w:color w:val="000000" w:themeColor="text1"/>
          <w:szCs w:val="24"/>
        </w:rPr>
      </w:pPr>
    </w:p>
    <w:p w14:paraId="72A8E1C3" w14:textId="4145A867" w:rsidR="00D57FA0" w:rsidRDefault="00D57FA0" w:rsidP="009A186C">
      <w:pPr>
        <w:spacing w:before="0" w:after="0"/>
        <w:ind w:left="0"/>
        <w:rPr>
          <w:rFonts w:ascii="Arial" w:hAnsi="Arial" w:cs="Arial"/>
          <w:color w:val="000000" w:themeColor="text1"/>
          <w:szCs w:val="24"/>
        </w:rPr>
      </w:pPr>
    </w:p>
    <w:p w14:paraId="4952FADF" w14:textId="77777777" w:rsidR="00D57FA0" w:rsidRDefault="00D57FA0" w:rsidP="009A186C">
      <w:pPr>
        <w:spacing w:before="0" w:after="0"/>
        <w:ind w:left="0"/>
        <w:rPr>
          <w:rFonts w:ascii="Arial" w:hAnsi="Arial" w:cs="Arial"/>
          <w:color w:val="000000" w:themeColor="text1"/>
          <w:szCs w:val="24"/>
        </w:rPr>
      </w:pPr>
    </w:p>
    <w:p w14:paraId="31E6B8F4" w14:textId="246D32FD" w:rsidR="009A186C" w:rsidRDefault="00D57FA0" w:rsidP="009A186C">
      <w:pPr>
        <w:spacing w:before="0" w:after="0"/>
        <w:ind w:left="0"/>
        <w:rPr>
          <w:rFonts w:ascii="Arial" w:hAnsi="Arial" w:cs="Arial"/>
          <w:b/>
          <w:bCs/>
          <w:color w:val="000000" w:themeColor="text1"/>
          <w:szCs w:val="24"/>
          <w:u w:val="single"/>
        </w:rPr>
      </w:pPr>
      <w:r>
        <w:rPr>
          <w:noProof/>
        </w:rPr>
        <w:drawing>
          <wp:anchor distT="0" distB="0" distL="114300" distR="114300" simplePos="0" relativeHeight="251662336" behindDoc="0" locked="0" layoutInCell="1" allowOverlap="1" wp14:anchorId="16E7D105" wp14:editId="08920EB0">
            <wp:simplePos x="0" y="0"/>
            <wp:positionH relativeFrom="column">
              <wp:posOffset>2740025</wp:posOffset>
            </wp:positionH>
            <wp:positionV relativeFrom="paragraph">
              <wp:posOffset>474649</wp:posOffset>
            </wp:positionV>
            <wp:extent cx="1165860" cy="1079500"/>
            <wp:effectExtent l="0" t="0" r="0" b="6350"/>
            <wp:wrapSquare wrapText="bothSides"/>
            <wp:docPr id="104094162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0941623" name=""/>
                    <pic:cNvPicPr/>
                  </pic:nvPicPr>
                  <pic:blipFill>
                    <a:blip r:embed="rId12">
                      <a:extLst>
                        <a:ext uri="{28A0092B-C50C-407E-A947-70E740481C1C}">
                          <a14:useLocalDpi xmlns:a14="http://schemas.microsoft.com/office/drawing/2010/main" val="0"/>
                        </a:ext>
                      </a:extLst>
                    </a:blip>
                    <a:stretch>
                      <a:fillRect/>
                    </a:stretch>
                  </pic:blipFill>
                  <pic:spPr>
                    <a:xfrm>
                      <a:off x="0" y="0"/>
                      <a:ext cx="1165860" cy="1079500"/>
                    </a:xfrm>
                    <a:prstGeom prst="rect">
                      <a:avLst/>
                    </a:prstGeom>
                  </pic:spPr>
                </pic:pic>
              </a:graphicData>
            </a:graphic>
            <wp14:sizeRelH relativeFrom="margin">
              <wp14:pctWidth>0</wp14:pctWidth>
            </wp14:sizeRelH>
            <wp14:sizeRelV relativeFrom="margin">
              <wp14:pctHeight>0</wp14:pctHeight>
            </wp14:sizeRelV>
          </wp:anchor>
        </w:drawing>
      </w:r>
      <w:r w:rsidR="009A186C">
        <w:rPr>
          <w:rFonts w:ascii="Arial" w:hAnsi="Arial" w:cs="Arial"/>
          <w:color w:val="000000" w:themeColor="text1"/>
          <w:szCs w:val="24"/>
        </w:rPr>
        <w:t>We also say happy retirement to Carole Beckett our Practice Nurse who is hanging up her uniform after working at Ash Grove for</w:t>
      </w:r>
      <w:r>
        <w:rPr>
          <w:rFonts w:ascii="Arial" w:hAnsi="Arial" w:cs="Arial"/>
          <w:color w:val="000000" w:themeColor="text1"/>
          <w:szCs w:val="24"/>
        </w:rPr>
        <w:t xml:space="preserve"> seven years</w:t>
      </w:r>
      <w:r w:rsidR="009A186C">
        <w:rPr>
          <w:rFonts w:ascii="Arial" w:hAnsi="Arial" w:cs="Arial"/>
          <w:color w:val="000000" w:themeColor="text1"/>
          <w:szCs w:val="24"/>
        </w:rPr>
        <w:t xml:space="preserve"> and has been working for the NHS for </w:t>
      </w:r>
      <w:r>
        <w:rPr>
          <w:rFonts w:ascii="Arial" w:hAnsi="Arial" w:cs="Arial"/>
          <w:color w:val="000000" w:themeColor="text1"/>
          <w:szCs w:val="24"/>
        </w:rPr>
        <w:t>over 50 years!!!!</w:t>
      </w:r>
    </w:p>
    <w:p w14:paraId="46C8EA9E" w14:textId="73FF9BDA" w:rsidR="00CC5F37" w:rsidRDefault="00CC5F37" w:rsidP="009A186C">
      <w:pPr>
        <w:spacing w:before="0" w:after="0"/>
        <w:ind w:left="0"/>
        <w:rPr>
          <w:rFonts w:ascii="Arial" w:hAnsi="Arial" w:cs="Arial"/>
          <w:b/>
          <w:bCs/>
          <w:color w:val="000000" w:themeColor="text1"/>
          <w:szCs w:val="24"/>
          <w:u w:val="single"/>
        </w:rPr>
      </w:pPr>
    </w:p>
    <w:p w14:paraId="63A166EA" w14:textId="6D65D471" w:rsidR="00CC5F37" w:rsidRDefault="00CC5F37" w:rsidP="009A186C">
      <w:pPr>
        <w:spacing w:before="0" w:after="0"/>
        <w:ind w:left="0"/>
        <w:rPr>
          <w:rFonts w:ascii="Arial" w:hAnsi="Arial" w:cs="Arial"/>
          <w:b/>
          <w:bCs/>
          <w:color w:val="000000" w:themeColor="text1"/>
          <w:szCs w:val="24"/>
          <w:u w:val="single"/>
        </w:rPr>
      </w:pPr>
    </w:p>
    <w:p w14:paraId="7AC6C871" w14:textId="316FA2F4" w:rsidR="00F27ABE" w:rsidRDefault="00F27ABE" w:rsidP="009A186C">
      <w:pPr>
        <w:spacing w:before="0" w:after="0"/>
        <w:ind w:left="0"/>
        <w:rPr>
          <w:rFonts w:ascii="Arial" w:hAnsi="Arial" w:cs="Arial"/>
          <w:b/>
          <w:bCs/>
          <w:color w:val="000000" w:themeColor="text1"/>
          <w:szCs w:val="24"/>
          <w:u w:val="single"/>
        </w:rPr>
      </w:pPr>
    </w:p>
    <w:p w14:paraId="3D5B1244" w14:textId="20B653AC" w:rsidR="00CC5F37" w:rsidRDefault="00CC5F37" w:rsidP="009A186C">
      <w:pPr>
        <w:spacing w:before="0" w:after="0"/>
        <w:ind w:left="0"/>
        <w:rPr>
          <w:rFonts w:ascii="Arial" w:hAnsi="Arial" w:cs="Arial"/>
          <w:color w:val="000000" w:themeColor="text1"/>
          <w:szCs w:val="24"/>
        </w:rPr>
      </w:pPr>
    </w:p>
    <w:p w14:paraId="324F069F" w14:textId="77777777" w:rsidR="00CC5F37" w:rsidRDefault="00CC5F37" w:rsidP="009A186C">
      <w:pPr>
        <w:spacing w:before="0" w:after="0"/>
        <w:ind w:left="0"/>
        <w:rPr>
          <w:rFonts w:ascii="Arial" w:hAnsi="Arial" w:cs="Arial"/>
          <w:color w:val="000000" w:themeColor="text1"/>
          <w:szCs w:val="24"/>
        </w:rPr>
      </w:pPr>
    </w:p>
    <w:p w14:paraId="3870CDB5" w14:textId="09FBD3EB" w:rsidR="00CC5F37" w:rsidRDefault="00CC5F37" w:rsidP="009A186C">
      <w:pPr>
        <w:spacing w:before="0" w:after="0"/>
        <w:ind w:left="0"/>
        <w:rPr>
          <w:rFonts w:ascii="Arial" w:hAnsi="Arial" w:cs="Arial"/>
          <w:color w:val="000000" w:themeColor="text1"/>
          <w:szCs w:val="24"/>
        </w:rPr>
      </w:pPr>
    </w:p>
    <w:p w14:paraId="4FAD15D9" w14:textId="036068B1" w:rsidR="00CC5F37" w:rsidRDefault="00CC5F37" w:rsidP="009A186C">
      <w:pPr>
        <w:spacing w:before="0" w:after="0"/>
        <w:ind w:left="0"/>
        <w:rPr>
          <w:rFonts w:ascii="Arial" w:hAnsi="Arial" w:cs="Arial"/>
          <w:color w:val="000000" w:themeColor="text1"/>
          <w:szCs w:val="24"/>
        </w:rPr>
      </w:pPr>
    </w:p>
    <w:p w14:paraId="47CF177A" w14:textId="4A9DE093" w:rsidR="00F27ABE" w:rsidRDefault="00F27ABE" w:rsidP="009A186C">
      <w:pPr>
        <w:spacing w:before="0" w:after="0"/>
        <w:ind w:left="0"/>
        <w:rPr>
          <w:rFonts w:ascii="Arial" w:hAnsi="Arial" w:cs="Arial"/>
          <w:color w:val="000000" w:themeColor="text1"/>
          <w:szCs w:val="24"/>
        </w:rPr>
      </w:pPr>
      <w:r>
        <w:rPr>
          <w:rFonts w:ascii="Arial" w:hAnsi="Arial" w:cs="Arial"/>
          <w:color w:val="000000" w:themeColor="text1"/>
          <w:szCs w:val="24"/>
        </w:rPr>
        <w:t xml:space="preserve">We have also celebrated </w:t>
      </w:r>
      <w:r w:rsidR="00ED32C9">
        <w:rPr>
          <w:rFonts w:ascii="Arial" w:hAnsi="Arial" w:cs="Arial"/>
          <w:color w:val="000000" w:themeColor="text1"/>
          <w:szCs w:val="24"/>
        </w:rPr>
        <w:t xml:space="preserve">Liz Fox’s </w:t>
      </w:r>
      <w:r>
        <w:rPr>
          <w:rFonts w:ascii="Arial" w:hAnsi="Arial" w:cs="Arial"/>
          <w:color w:val="000000" w:themeColor="text1"/>
          <w:szCs w:val="24"/>
        </w:rPr>
        <w:t>25</w:t>
      </w:r>
      <w:r w:rsidRPr="00F27ABE">
        <w:rPr>
          <w:rFonts w:ascii="Arial" w:hAnsi="Arial" w:cs="Arial"/>
          <w:color w:val="000000" w:themeColor="text1"/>
          <w:szCs w:val="24"/>
          <w:vertAlign w:val="superscript"/>
        </w:rPr>
        <w:t>th</w:t>
      </w:r>
      <w:r>
        <w:rPr>
          <w:rFonts w:ascii="Arial" w:hAnsi="Arial" w:cs="Arial"/>
          <w:color w:val="000000" w:themeColor="text1"/>
          <w:szCs w:val="24"/>
        </w:rPr>
        <w:t xml:space="preserve"> year of employment with Ash Grove Medical.  We are sure you will agree it is a milestone worth celebrating. </w:t>
      </w:r>
    </w:p>
    <w:p w14:paraId="3B0BB223" w14:textId="73C942A7" w:rsidR="00D57FA0" w:rsidRDefault="00D57FA0" w:rsidP="009A186C">
      <w:pPr>
        <w:spacing w:before="0" w:after="0"/>
        <w:ind w:left="0"/>
        <w:rPr>
          <w:rFonts w:ascii="Arial" w:hAnsi="Arial" w:cs="Arial"/>
          <w:color w:val="000000" w:themeColor="text1"/>
          <w:szCs w:val="24"/>
        </w:rPr>
      </w:pPr>
      <w:r w:rsidRPr="00D57FA0">
        <w:rPr>
          <w:rFonts w:ascii="Arial" w:hAnsi="Arial" w:cs="Arial"/>
          <w:b/>
          <w:bCs/>
          <w:color w:val="000000" w:themeColor="text1"/>
          <w:szCs w:val="24"/>
          <w:u w:val="single"/>
        </w:rPr>
        <w:drawing>
          <wp:anchor distT="0" distB="0" distL="114300" distR="114300" simplePos="0" relativeHeight="251666432" behindDoc="0" locked="0" layoutInCell="1" allowOverlap="1" wp14:anchorId="6C3C7E1F" wp14:editId="7839E389">
            <wp:simplePos x="0" y="0"/>
            <wp:positionH relativeFrom="margin">
              <wp:posOffset>2513330</wp:posOffset>
            </wp:positionH>
            <wp:positionV relativeFrom="paragraph">
              <wp:posOffset>110159</wp:posOffset>
            </wp:positionV>
            <wp:extent cx="1619885" cy="1619885"/>
            <wp:effectExtent l="0" t="0" r="0" b="0"/>
            <wp:wrapSquare wrapText="bothSides"/>
            <wp:docPr id="1204124400" name="Picture 2" descr="A person holding glasses of champag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4124400" name="Picture 2" descr="A person holding glasses of champagne&#10;&#10;AI-generated content may be incorrect."/>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619885" cy="1619885"/>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7BF5296" w14:textId="2EFB250D" w:rsidR="00D57FA0" w:rsidRPr="00D57FA0" w:rsidRDefault="00D57FA0" w:rsidP="00D57FA0">
      <w:pPr>
        <w:spacing w:before="0" w:after="0"/>
        <w:ind w:left="0"/>
        <w:rPr>
          <w:rFonts w:ascii="Arial" w:hAnsi="Arial" w:cs="Arial"/>
          <w:b/>
          <w:bCs/>
          <w:color w:val="000000" w:themeColor="text1"/>
          <w:szCs w:val="24"/>
          <w:u w:val="single"/>
        </w:rPr>
      </w:pPr>
    </w:p>
    <w:p w14:paraId="6EC07D87" w14:textId="5CEF4B53" w:rsidR="00D57FA0" w:rsidRDefault="00D57FA0" w:rsidP="009A186C">
      <w:pPr>
        <w:spacing w:before="0" w:after="0"/>
        <w:ind w:left="0"/>
        <w:rPr>
          <w:rFonts w:ascii="Arial" w:hAnsi="Arial" w:cs="Arial"/>
          <w:b/>
          <w:bCs/>
          <w:color w:val="000000" w:themeColor="text1"/>
          <w:szCs w:val="24"/>
          <w:u w:val="single"/>
        </w:rPr>
      </w:pPr>
    </w:p>
    <w:p w14:paraId="0493192A" w14:textId="5A42BADB" w:rsidR="00D57FA0" w:rsidRDefault="00D57FA0" w:rsidP="009A186C">
      <w:pPr>
        <w:spacing w:before="0" w:after="0"/>
        <w:ind w:left="0"/>
        <w:rPr>
          <w:rFonts w:ascii="Arial" w:hAnsi="Arial" w:cs="Arial"/>
          <w:b/>
          <w:bCs/>
          <w:color w:val="000000" w:themeColor="text1"/>
          <w:szCs w:val="24"/>
          <w:u w:val="single"/>
        </w:rPr>
      </w:pPr>
    </w:p>
    <w:p w14:paraId="1C940F81" w14:textId="6E94C612" w:rsidR="00D57FA0" w:rsidRDefault="00D57FA0" w:rsidP="009A186C">
      <w:pPr>
        <w:spacing w:before="0" w:after="0"/>
        <w:ind w:left="0"/>
        <w:rPr>
          <w:rFonts w:ascii="Arial" w:hAnsi="Arial" w:cs="Arial"/>
          <w:b/>
          <w:bCs/>
          <w:color w:val="000000" w:themeColor="text1"/>
          <w:szCs w:val="24"/>
          <w:u w:val="single"/>
        </w:rPr>
      </w:pPr>
    </w:p>
    <w:p w14:paraId="28257FEF" w14:textId="1AB5E9D1" w:rsidR="00D57FA0" w:rsidRDefault="00D57FA0" w:rsidP="009A186C">
      <w:pPr>
        <w:spacing w:before="0" w:after="0"/>
        <w:ind w:left="0"/>
        <w:rPr>
          <w:rFonts w:ascii="Arial" w:hAnsi="Arial" w:cs="Arial"/>
          <w:b/>
          <w:bCs/>
          <w:color w:val="000000" w:themeColor="text1"/>
          <w:szCs w:val="24"/>
          <w:u w:val="single"/>
        </w:rPr>
      </w:pPr>
    </w:p>
    <w:p w14:paraId="26CE6C44" w14:textId="77777777" w:rsidR="00D57FA0" w:rsidRDefault="00D57FA0" w:rsidP="009A186C">
      <w:pPr>
        <w:spacing w:before="0" w:after="0"/>
        <w:ind w:left="0"/>
        <w:rPr>
          <w:rFonts w:ascii="Arial" w:hAnsi="Arial" w:cs="Arial"/>
          <w:b/>
          <w:bCs/>
          <w:color w:val="000000" w:themeColor="text1"/>
          <w:szCs w:val="24"/>
          <w:u w:val="single"/>
        </w:rPr>
      </w:pPr>
    </w:p>
    <w:p w14:paraId="4A789178" w14:textId="77777777" w:rsidR="00D57FA0" w:rsidRPr="00F27ABE" w:rsidRDefault="00D57FA0" w:rsidP="009A186C">
      <w:pPr>
        <w:spacing w:before="0" w:after="0"/>
        <w:ind w:left="0"/>
        <w:rPr>
          <w:rFonts w:ascii="Arial" w:hAnsi="Arial" w:cs="Arial"/>
          <w:b/>
          <w:bCs/>
          <w:color w:val="000000" w:themeColor="text1"/>
          <w:szCs w:val="24"/>
          <w:u w:val="single"/>
        </w:rPr>
      </w:pPr>
    </w:p>
    <w:p w14:paraId="15E95F3F" w14:textId="6B4A79F5" w:rsidR="009A186C" w:rsidRDefault="009A186C" w:rsidP="009A186C">
      <w:pPr>
        <w:spacing w:before="0" w:after="0"/>
        <w:ind w:left="0"/>
        <w:rPr>
          <w:rFonts w:ascii="Arial" w:hAnsi="Arial" w:cs="Arial"/>
          <w:b/>
          <w:bCs/>
          <w:color w:val="000000" w:themeColor="text1"/>
          <w:szCs w:val="24"/>
          <w:u w:val="single"/>
        </w:rPr>
      </w:pPr>
    </w:p>
    <w:p w14:paraId="67867B63" w14:textId="77777777" w:rsidR="00D57FA0" w:rsidRDefault="00D57FA0" w:rsidP="009A186C">
      <w:pPr>
        <w:spacing w:before="0" w:after="0"/>
        <w:ind w:left="0"/>
        <w:rPr>
          <w:rFonts w:ascii="Arial" w:hAnsi="Arial" w:cs="Arial"/>
          <w:b/>
          <w:bCs/>
          <w:color w:val="002060"/>
          <w:szCs w:val="24"/>
          <w:u w:val="single"/>
        </w:rPr>
      </w:pPr>
    </w:p>
    <w:p w14:paraId="6C5C7FA0" w14:textId="77777777" w:rsidR="00D57FA0" w:rsidRDefault="00D57FA0" w:rsidP="009A186C">
      <w:pPr>
        <w:spacing w:before="0" w:after="0"/>
        <w:ind w:left="0"/>
        <w:rPr>
          <w:rFonts w:ascii="Arial" w:hAnsi="Arial" w:cs="Arial"/>
          <w:b/>
          <w:bCs/>
          <w:color w:val="002060"/>
          <w:szCs w:val="24"/>
          <w:u w:val="single"/>
        </w:rPr>
      </w:pPr>
    </w:p>
    <w:p w14:paraId="148E5263" w14:textId="77777777" w:rsidR="00D57FA0" w:rsidRDefault="00D57FA0" w:rsidP="009A186C">
      <w:pPr>
        <w:spacing w:before="0" w:after="0"/>
        <w:ind w:left="0"/>
        <w:rPr>
          <w:rFonts w:ascii="Arial" w:hAnsi="Arial" w:cs="Arial"/>
          <w:b/>
          <w:bCs/>
          <w:color w:val="002060"/>
          <w:szCs w:val="24"/>
          <w:u w:val="single"/>
        </w:rPr>
      </w:pPr>
    </w:p>
    <w:p w14:paraId="6CB07B0B" w14:textId="10AE94C7" w:rsidR="009A186C" w:rsidRPr="00D57FA0" w:rsidRDefault="009A186C" w:rsidP="00D57FA0">
      <w:pPr>
        <w:spacing w:before="0" w:after="120"/>
        <w:ind w:left="0"/>
        <w:rPr>
          <w:rFonts w:ascii="Arial" w:hAnsi="Arial" w:cs="Arial"/>
          <w:b/>
          <w:bCs/>
          <w:color w:val="002060"/>
          <w:szCs w:val="24"/>
          <w:u w:val="single"/>
        </w:rPr>
      </w:pPr>
      <w:r w:rsidRPr="00D57FA0">
        <w:rPr>
          <w:rFonts w:ascii="Arial" w:hAnsi="Arial" w:cs="Arial"/>
          <w:b/>
          <w:bCs/>
          <w:color w:val="002060"/>
          <w:szCs w:val="24"/>
          <w:u w:val="single"/>
        </w:rPr>
        <w:lastRenderedPageBreak/>
        <w:t>Exciting News!!</w:t>
      </w:r>
    </w:p>
    <w:p w14:paraId="29B273DC" w14:textId="64FFEB72" w:rsidR="009A186C" w:rsidRDefault="009A186C" w:rsidP="009A186C">
      <w:pPr>
        <w:spacing w:before="0" w:after="0"/>
        <w:ind w:left="0"/>
        <w:rPr>
          <w:rFonts w:ascii="Arial" w:hAnsi="Arial" w:cs="Arial"/>
          <w:color w:val="000000" w:themeColor="text1"/>
          <w:szCs w:val="24"/>
        </w:rPr>
      </w:pPr>
      <w:r>
        <w:rPr>
          <w:rFonts w:ascii="Arial" w:hAnsi="Arial" w:cs="Arial"/>
          <w:color w:val="000000" w:themeColor="text1"/>
          <w:szCs w:val="24"/>
        </w:rPr>
        <w:t>We are proud to share some exciting news – our practice has officially been approved as a Training Practice!  This means we</w:t>
      </w:r>
      <w:r w:rsidR="00F27ABE">
        <w:rPr>
          <w:rFonts w:ascii="Arial" w:hAnsi="Arial" w:cs="Arial"/>
          <w:color w:val="000000" w:themeColor="text1"/>
          <w:szCs w:val="24"/>
        </w:rPr>
        <w:t xml:space="preserve"> will </w:t>
      </w:r>
      <w:r>
        <w:rPr>
          <w:rFonts w:ascii="Arial" w:hAnsi="Arial" w:cs="Arial"/>
          <w:color w:val="000000" w:themeColor="text1"/>
          <w:szCs w:val="24"/>
        </w:rPr>
        <w:t xml:space="preserve">now be helping to train the next generation of doctors by supporting qualified medical professionals who are undergoing specialist GP training. </w:t>
      </w:r>
    </w:p>
    <w:p w14:paraId="3AAE14DD" w14:textId="39D7F4AF" w:rsidR="009A186C" w:rsidRDefault="009A186C" w:rsidP="009A186C">
      <w:pPr>
        <w:spacing w:before="0" w:after="0"/>
        <w:ind w:left="0"/>
        <w:rPr>
          <w:rFonts w:ascii="Arial" w:hAnsi="Arial" w:cs="Arial"/>
          <w:color w:val="000000" w:themeColor="text1"/>
          <w:szCs w:val="24"/>
        </w:rPr>
      </w:pPr>
    </w:p>
    <w:p w14:paraId="4927CFD7" w14:textId="680EBE44" w:rsidR="009A186C" w:rsidRDefault="00F27ABE" w:rsidP="009A186C">
      <w:pPr>
        <w:spacing w:before="0" w:after="0"/>
        <w:ind w:left="0"/>
        <w:rPr>
          <w:rFonts w:ascii="Arial" w:hAnsi="Arial" w:cs="Arial"/>
          <w:color w:val="000000" w:themeColor="text1"/>
          <w:szCs w:val="24"/>
        </w:rPr>
      </w:pPr>
      <w:r>
        <w:rPr>
          <w:rFonts w:ascii="Arial" w:hAnsi="Arial" w:cs="Arial"/>
          <w:color w:val="000000" w:themeColor="text1"/>
          <w:szCs w:val="24"/>
        </w:rPr>
        <w:t xml:space="preserve">You may meet with our GP Registrar, who is a fully qualified doctor gaining experience in general practice under the supervision of our experienced GP team.  This is a fantastic step forward for our practice and reflects our commitment to high standards of care, education and continuous improvement. </w:t>
      </w:r>
    </w:p>
    <w:p w14:paraId="3867B88E" w14:textId="77777777" w:rsidR="00F27ABE" w:rsidRDefault="00F27ABE" w:rsidP="009A186C">
      <w:pPr>
        <w:spacing w:before="0" w:after="0"/>
        <w:ind w:left="0"/>
        <w:rPr>
          <w:rFonts w:ascii="Arial" w:hAnsi="Arial" w:cs="Arial"/>
          <w:color w:val="000000" w:themeColor="text1"/>
          <w:szCs w:val="24"/>
        </w:rPr>
      </w:pPr>
    </w:p>
    <w:p w14:paraId="282CE4C0" w14:textId="18D29B16" w:rsidR="00F27ABE" w:rsidRDefault="00F27ABE" w:rsidP="009A186C">
      <w:pPr>
        <w:spacing w:before="0" w:after="0"/>
        <w:ind w:left="0"/>
        <w:rPr>
          <w:rFonts w:ascii="Arial" w:hAnsi="Arial" w:cs="Arial"/>
          <w:color w:val="000000" w:themeColor="text1"/>
          <w:szCs w:val="24"/>
        </w:rPr>
      </w:pPr>
      <w:r>
        <w:rPr>
          <w:rFonts w:ascii="Arial" w:hAnsi="Arial" w:cs="Arial"/>
          <w:color w:val="000000" w:themeColor="text1"/>
          <w:szCs w:val="24"/>
        </w:rPr>
        <w:t xml:space="preserve">Training practices are thoroughly assessed to ensure they provide safe, supportive and </w:t>
      </w:r>
      <w:proofErr w:type="gramStart"/>
      <w:r>
        <w:rPr>
          <w:rFonts w:ascii="Arial" w:hAnsi="Arial" w:cs="Arial"/>
          <w:color w:val="000000" w:themeColor="text1"/>
          <w:szCs w:val="24"/>
        </w:rPr>
        <w:t>high quality</w:t>
      </w:r>
      <w:proofErr w:type="gramEnd"/>
      <w:r>
        <w:rPr>
          <w:rFonts w:ascii="Arial" w:hAnsi="Arial" w:cs="Arial"/>
          <w:color w:val="000000" w:themeColor="text1"/>
          <w:szCs w:val="24"/>
        </w:rPr>
        <w:t xml:space="preserve"> environments for both patients and trainees – we are delighted to be recognised as one of them!</w:t>
      </w:r>
    </w:p>
    <w:p w14:paraId="6D282EEB" w14:textId="77777777" w:rsidR="00F27ABE" w:rsidRDefault="00F27ABE" w:rsidP="009A186C">
      <w:pPr>
        <w:spacing w:before="0" w:after="0"/>
        <w:ind w:left="0"/>
        <w:rPr>
          <w:rFonts w:ascii="Arial" w:hAnsi="Arial" w:cs="Arial"/>
          <w:color w:val="000000" w:themeColor="text1"/>
          <w:szCs w:val="24"/>
        </w:rPr>
      </w:pPr>
    </w:p>
    <w:p w14:paraId="00C55DA6" w14:textId="55B36F2F" w:rsidR="00F27ABE" w:rsidRDefault="00F27ABE" w:rsidP="000D0F08">
      <w:pPr>
        <w:spacing w:before="0" w:after="0"/>
        <w:ind w:left="0"/>
        <w:jc w:val="center"/>
        <w:rPr>
          <w:rFonts w:ascii="Arial" w:hAnsi="Arial" w:cs="Arial"/>
          <w:b/>
          <w:bCs/>
          <w:color w:val="002060"/>
          <w:szCs w:val="24"/>
          <w:u w:val="single"/>
        </w:rPr>
      </w:pPr>
      <w:r w:rsidRPr="00230292">
        <w:rPr>
          <w:rFonts w:ascii="Arial" w:hAnsi="Arial" w:cs="Arial"/>
          <w:b/>
          <w:bCs/>
          <w:color w:val="002060"/>
          <w:szCs w:val="24"/>
          <w:u w:val="single"/>
        </w:rPr>
        <w:t>Statistics</w:t>
      </w:r>
    </w:p>
    <w:p w14:paraId="3CD58F14" w14:textId="5CB9CEB3" w:rsidR="00230292" w:rsidRDefault="00230292" w:rsidP="009A186C">
      <w:pPr>
        <w:spacing w:before="0" w:after="0"/>
        <w:ind w:left="0"/>
        <w:rPr>
          <w:rFonts w:ascii="Arial" w:hAnsi="Arial" w:cs="Arial"/>
          <w:b/>
          <w:bCs/>
          <w:color w:val="002060"/>
          <w:szCs w:val="24"/>
          <w:u w:val="single"/>
        </w:rPr>
      </w:pPr>
    </w:p>
    <w:p w14:paraId="665D9B1A" w14:textId="76B43766" w:rsidR="00230292" w:rsidRDefault="00230292" w:rsidP="009A186C">
      <w:pPr>
        <w:spacing w:before="0" w:after="0"/>
        <w:ind w:left="0"/>
        <w:rPr>
          <w:rFonts w:ascii="Arial" w:hAnsi="Arial" w:cs="Arial"/>
          <w:b/>
          <w:bCs/>
          <w:color w:val="002060"/>
          <w:szCs w:val="24"/>
          <w:u w:val="single"/>
        </w:rPr>
      </w:pPr>
      <w:r w:rsidRPr="00230292">
        <w:rPr>
          <w:rFonts w:ascii="Arial" w:hAnsi="Arial" w:cs="Arial"/>
          <w:b/>
          <w:bCs/>
          <w:color w:val="002060"/>
          <w:szCs w:val="24"/>
          <w:u w:val="single"/>
        </w:rPr>
        <w:drawing>
          <wp:anchor distT="0" distB="0" distL="114300" distR="114300" simplePos="0" relativeHeight="251668480" behindDoc="0" locked="0" layoutInCell="1" allowOverlap="1" wp14:anchorId="46E3F274" wp14:editId="25DBAC70">
            <wp:simplePos x="0" y="0"/>
            <wp:positionH relativeFrom="column">
              <wp:posOffset>2636851</wp:posOffset>
            </wp:positionH>
            <wp:positionV relativeFrom="paragraph">
              <wp:posOffset>6985</wp:posOffset>
            </wp:positionV>
            <wp:extent cx="1814400" cy="2520000"/>
            <wp:effectExtent l="0" t="0" r="0" b="0"/>
            <wp:wrapSquare wrapText="bothSides"/>
            <wp:docPr id="1850549299" name="Picture 1" descr="A screenshot of a medical center statistic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0549299" name="Picture 1" descr="A screenshot of a medical center statistics&#10;&#10;AI-generated content may be incorrect."/>
                    <pic:cNvPicPr/>
                  </pic:nvPicPr>
                  <pic:blipFill>
                    <a:blip r:embed="rId14">
                      <a:extLst>
                        <a:ext uri="{28A0092B-C50C-407E-A947-70E740481C1C}">
                          <a14:useLocalDpi xmlns:a14="http://schemas.microsoft.com/office/drawing/2010/main" val="0"/>
                        </a:ext>
                      </a:extLst>
                    </a:blip>
                    <a:stretch>
                      <a:fillRect/>
                    </a:stretch>
                  </pic:blipFill>
                  <pic:spPr>
                    <a:xfrm>
                      <a:off x="0" y="0"/>
                      <a:ext cx="1814400" cy="2520000"/>
                    </a:xfrm>
                    <a:prstGeom prst="rect">
                      <a:avLst/>
                    </a:prstGeom>
                  </pic:spPr>
                </pic:pic>
              </a:graphicData>
            </a:graphic>
            <wp14:sizeRelH relativeFrom="margin">
              <wp14:pctWidth>0</wp14:pctWidth>
            </wp14:sizeRelH>
            <wp14:sizeRelV relativeFrom="margin">
              <wp14:pctHeight>0</wp14:pctHeight>
            </wp14:sizeRelV>
          </wp:anchor>
        </w:drawing>
      </w:r>
      <w:r w:rsidRPr="00230292">
        <w:rPr>
          <w:rFonts w:ascii="Arial" w:hAnsi="Arial" w:cs="Arial"/>
          <w:b/>
          <w:bCs/>
          <w:color w:val="002060"/>
          <w:szCs w:val="24"/>
          <w:u w:val="single"/>
        </w:rPr>
        <w:drawing>
          <wp:anchor distT="0" distB="0" distL="114300" distR="114300" simplePos="0" relativeHeight="251669504" behindDoc="0" locked="0" layoutInCell="1" allowOverlap="1" wp14:anchorId="34BE8174" wp14:editId="7772F863">
            <wp:simplePos x="0" y="0"/>
            <wp:positionH relativeFrom="column">
              <wp:posOffset>5128343</wp:posOffset>
            </wp:positionH>
            <wp:positionV relativeFrom="paragraph">
              <wp:posOffset>10160</wp:posOffset>
            </wp:positionV>
            <wp:extent cx="1756800" cy="2520000"/>
            <wp:effectExtent l="0" t="0" r="0" b="0"/>
            <wp:wrapSquare wrapText="bothSides"/>
            <wp:docPr id="1959378131" name="Picture 1" descr="A screenshot of a medical center statistic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9378131" name="Picture 1" descr="A screenshot of a medical center statistics&#10;&#10;AI-generated content may be incorrect."/>
                    <pic:cNvPicPr/>
                  </pic:nvPicPr>
                  <pic:blipFill>
                    <a:blip r:embed="rId15">
                      <a:extLst>
                        <a:ext uri="{28A0092B-C50C-407E-A947-70E740481C1C}">
                          <a14:useLocalDpi xmlns:a14="http://schemas.microsoft.com/office/drawing/2010/main" val="0"/>
                        </a:ext>
                      </a:extLst>
                    </a:blip>
                    <a:stretch>
                      <a:fillRect/>
                    </a:stretch>
                  </pic:blipFill>
                  <pic:spPr>
                    <a:xfrm>
                      <a:off x="0" y="0"/>
                      <a:ext cx="1756800" cy="2520000"/>
                    </a:xfrm>
                    <a:prstGeom prst="rect">
                      <a:avLst/>
                    </a:prstGeom>
                  </pic:spPr>
                </pic:pic>
              </a:graphicData>
            </a:graphic>
            <wp14:sizeRelH relativeFrom="margin">
              <wp14:pctWidth>0</wp14:pctWidth>
            </wp14:sizeRelH>
            <wp14:sizeRelV relativeFrom="margin">
              <wp14:pctHeight>0</wp14:pctHeight>
            </wp14:sizeRelV>
          </wp:anchor>
        </w:drawing>
      </w:r>
      <w:r w:rsidRPr="00230292">
        <w:rPr>
          <w:rFonts w:ascii="Arial" w:hAnsi="Arial" w:cs="Arial"/>
          <w:b/>
          <w:bCs/>
          <w:color w:val="002060"/>
          <w:szCs w:val="24"/>
          <w:u w:val="single"/>
        </w:rPr>
        <w:drawing>
          <wp:anchor distT="0" distB="0" distL="114300" distR="114300" simplePos="0" relativeHeight="251667456" behindDoc="0" locked="0" layoutInCell="1" allowOverlap="1" wp14:anchorId="6361AF1A" wp14:editId="25AE2C06">
            <wp:simplePos x="461176" y="3538330"/>
            <wp:positionH relativeFrom="column">
              <wp:align>left</wp:align>
            </wp:positionH>
            <wp:positionV relativeFrom="paragraph">
              <wp:posOffset>3810</wp:posOffset>
            </wp:positionV>
            <wp:extent cx="1972800" cy="2520000"/>
            <wp:effectExtent l="0" t="0" r="8890" b="0"/>
            <wp:wrapSquare wrapText="bothSides"/>
            <wp:docPr id="474588176" name="Picture 1" descr="A screenshot of a medical center statistic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4588176" name="Picture 1" descr="A screenshot of a medical center statistics&#10;&#10;AI-generated content may be incorrect."/>
                    <pic:cNvPicPr/>
                  </pic:nvPicPr>
                  <pic:blipFill>
                    <a:blip r:embed="rId16">
                      <a:extLst>
                        <a:ext uri="{28A0092B-C50C-407E-A947-70E740481C1C}">
                          <a14:useLocalDpi xmlns:a14="http://schemas.microsoft.com/office/drawing/2010/main" val="0"/>
                        </a:ext>
                      </a:extLst>
                    </a:blip>
                    <a:stretch>
                      <a:fillRect/>
                    </a:stretch>
                  </pic:blipFill>
                  <pic:spPr>
                    <a:xfrm>
                      <a:off x="0" y="0"/>
                      <a:ext cx="1972800" cy="2520000"/>
                    </a:xfrm>
                    <a:prstGeom prst="rect">
                      <a:avLst/>
                    </a:prstGeom>
                  </pic:spPr>
                </pic:pic>
              </a:graphicData>
            </a:graphic>
            <wp14:sizeRelH relativeFrom="margin">
              <wp14:pctWidth>0</wp14:pctWidth>
            </wp14:sizeRelH>
            <wp14:sizeRelV relativeFrom="margin">
              <wp14:pctHeight>0</wp14:pctHeight>
            </wp14:sizeRelV>
          </wp:anchor>
        </w:drawing>
      </w:r>
    </w:p>
    <w:p w14:paraId="11BBDB69" w14:textId="5AA72BD6" w:rsidR="00230292" w:rsidRDefault="00230292" w:rsidP="009A186C">
      <w:pPr>
        <w:spacing w:before="0" w:after="0"/>
        <w:ind w:left="0"/>
        <w:rPr>
          <w:rFonts w:ascii="Arial" w:hAnsi="Arial" w:cs="Arial"/>
          <w:b/>
          <w:bCs/>
          <w:color w:val="002060"/>
          <w:szCs w:val="24"/>
          <w:u w:val="single"/>
        </w:rPr>
      </w:pPr>
    </w:p>
    <w:p w14:paraId="3200CA54" w14:textId="673A92C2" w:rsidR="00230292" w:rsidRDefault="00230292" w:rsidP="009A186C">
      <w:pPr>
        <w:spacing w:before="0" w:after="0"/>
        <w:ind w:left="0"/>
        <w:rPr>
          <w:rFonts w:ascii="Arial" w:hAnsi="Arial" w:cs="Arial"/>
          <w:b/>
          <w:bCs/>
          <w:color w:val="002060"/>
          <w:szCs w:val="24"/>
          <w:u w:val="single"/>
        </w:rPr>
      </w:pPr>
    </w:p>
    <w:p w14:paraId="44CD605B" w14:textId="6ACE9B20" w:rsidR="00230292" w:rsidRDefault="00230292" w:rsidP="009A186C">
      <w:pPr>
        <w:spacing w:before="0" w:after="0"/>
        <w:ind w:left="0"/>
        <w:rPr>
          <w:rFonts w:ascii="Arial" w:hAnsi="Arial" w:cs="Arial"/>
          <w:b/>
          <w:bCs/>
          <w:color w:val="002060"/>
          <w:szCs w:val="24"/>
          <w:u w:val="single"/>
        </w:rPr>
      </w:pPr>
    </w:p>
    <w:p w14:paraId="26DDFAA9" w14:textId="57E3030F" w:rsidR="00230292" w:rsidRDefault="00230292" w:rsidP="009A186C">
      <w:pPr>
        <w:spacing w:before="0" w:after="0"/>
        <w:ind w:left="0"/>
        <w:rPr>
          <w:rFonts w:ascii="Arial" w:hAnsi="Arial" w:cs="Arial"/>
          <w:b/>
          <w:bCs/>
          <w:color w:val="002060"/>
          <w:szCs w:val="24"/>
          <w:u w:val="single"/>
        </w:rPr>
      </w:pPr>
    </w:p>
    <w:p w14:paraId="0B9D9394" w14:textId="1BBB00AA" w:rsidR="00230292" w:rsidRDefault="00230292" w:rsidP="009A186C">
      <w:pPr>
        <w:spacing w:before="0" w:after="0"/>
        <w:ind w:left="0"/>
        <w:rPr>
          <w:rFonts w:ascii="Arial" w:hAnsi="Arial" w:cs="Arial"/>
          <w:b/>
          <w:bCs/>
          <w:color w:val="002060"/>
          <w:szCs w:val="24"/>
          <w:u w:val="single"/>
        </w:rPr>
      </w:pPr>
    </w:p>
    <w:p w14:paraId="4835E3DD" w14:textId="2784B96D" w:rsidR="00230292" w:rsidRDefault="00230292" w:rsidP="009A186C">
      <w:pPr>
        <w:spacing w:before="0" w:after="0"/>
        <w:ind w:left="0"/>
        <w:rPr>
          <w:rFonts w:ascii="Arial" w:hAnsi="Arial" w:cs="Arial"/>
          <w:b/>
          <w:bCs/>
          <w:color w:val="002060"/>
          <w:szCs w:val="24"/>
          <w:u w:val="single"/>
        </w:rPr>
      </w:pPr>
    </w:p>
    <w:p w14:paraId="263E6781" w14:textId="77777777" w:rsidR="00230292" w:rsidRDefault="00230292" w:rsidP="009A186C">
      <w:pPr>
        <w:spacing w:before="0" w:after="0"/>
        <w:ind w:left="0"/>
        <w:rPr>
          <w:rFonts w:ascii="Arial" w:hAnsi="Arial" w:cs="Arial"/>
          <w:b/>
          <w:bCs/>
          <w:color w:val="002060"/>
          <w:szCs w:val="24"/>
          <w:u w:val="single"/>
        </w:rPr>
      </w:pPr>
    </w:p>
    <w:p w14:paraId="2CE4B504" w14:textId="0A09908C" w:rsidR="00230292" w:rsidRDefault="00230292" w:rsidP="009A186C">
      <w:pPr>
        <w:spacing w:before="0" w:after="0"/>
        <w:ind w:left="0"/>
        <w:rPr>
          <w:rFonts w:ascii="Arial" w:hAnsi="Arial" w:cs="Arial"/>
          <w:b/>
          <w:bCs/>
          <w:color w:val="002060"/>
          <w:szCs w:val="24"/>
          <w:u w:val="single"/>
        </w:rPr>
      </w:pPr>
    </w:p>
    <w:p w14:paraId="0EBF1B45" w14:textId="77777777" w:rsidR="00230292" w:rsidRDefault="00230292" w:rsidP="009A186C">
      <w:pPr>
        <w:spacing w:before="0" w:after="0"/>
        <w:ind w:left="0"/>
        <w:rPr>
          <w:rFonts w:ascii="Arial" w:hAnsi="Arial" w:cs="Arial"/>
          <w:b/>
          <w:bCs/>
          <w:color w:val="002060"/>
          <w:szCs w:val="24"/>
          <w:u w:val="single"/>
        </w:rPr>
      </w:pPr>
    </w:p>
    <w:p w14:paraId="30DD19CE" w14:textId="77777777" w:rsidR="00230292" w:rsidRDefault="00230292" w:rsidP="009A186C">
      <w:pPr>
        <w:spacing w:before="0" w:after="0"/>
        <w:ind w:left="0"/>
        <w:rPr>
          <w:rFonts w:ascii="Arial" w:hAnsi="Arial" w:cs="Arial"/>
          <w:b/>
          <w:bCs/>
          <w:color w:val="002060"/>
          <w:szCs w:val="24"/>
          <w:u w:val="single"/>
        </w:rPr>
      </w:pPr>
    </w:p>
    <w:p w14:paraId="3338E7A1" w14:textId="77777777" w:rsidR="00230292" w:rsidRDefault="00230292" w:rsidP="009A186C">
      <w:pPr>
        <w:spacing w:before="0" w:after="0"/>
        <w:ind w:left="0"/>
        <w:rPr>
          <w:rFonts w:ascii="Arial" w:hAnsi="Arial" w:cs="Arial"/>
          <w:b/>
          <w:bCs/>
          <w:color w:val="002060"/>
          <w:szCs w:val="24"/>
          <w:u w:val="single"/>
        </w:rPr>
      </w:pPr>
    </w:p>
    <w:p w14:paraId="0791DC8E" w14:textId="77777777" w:rsidR="00230292" w:rsidRDefault="00230292" w:rsidP="009A186C">
      <w:pPr>
        <w:spacing w:before="0" w:after="0"/>
        <w:ind w:left="0"/>
        <w:rPr>
          <w:rFonts w:ascii="Arial" w:hAnsi="Arial" w:cs="Arial"/>
          <w:b/>
          <w:bCs/>
          <w:color w:val="002060"/>
          <w:szCs w:val="24"/>
          <w:u w:val="single"/>
        </w:rPr>
      </w:pPr>
    </w:p>
    <w:p w14:paraId="627ECA8D" w14:textId="77777777" w:rsidR="00F27ABE" w:rsidRDefault="00F27ABE" w:rsidP="009A186C">
      <w:pPr>
        <w:spacing w:before="0" w:after="0"/>
        <w:ind w:left="0"/>
        <w:rPr>
          <w:rFonts w:ascii="Arial" w:hAnsi="Arial" w:cs="Arial"/>
          <w:b/>
          <w:bCs/>
          <w:color w:val="000000" w:themeColor="text1"/>
          <w:szCs w:val="24"/>
          <w:u w:val="single"/>
        </w:rPr>
      </w:pPr>
    </w:p>
    <w:p w14:paraId="4479A599" w14:textId="77777777" w:rsidR="00884A6C" w:rsidRDefault="00884A6C" w:rsidP="000D0F08">
      <w:pPr>
        <w:spacing w:before="0" w:after="0"/>
        <w:ind w:left="0"/>
        <w:jc w:val="center"/>
        <w:rPr>
          <w:rFonts w:ascii="Arial" w:hAnsi="Arial" w:cs="Arial"/>
          <w:b/>
          <w:bCs/>
          <w:color w:val="002060"/>
          <w:szCs w:val="24"/>
          <w:u w:val="single"/>
        </w:rPr>
      </w:pPr>
    </w:p>
    <w:p w14:paraId="7372BEFB" w14:textId="77777777" w:rsidR="00884A6C" w:rsidRDefault="00884A6C" w:rsidP="000D0F08">
      <w:pPr>
        <w:spacing w:before="0" w:after="0"/>
        <w:ind w:left="0"/>
        <w:jc w:val="center"/>
        <w:rPr>
          <w:rFonts w:ascii="Arial" w:hAnsi="Arial" w:cs="Arial"/>
          <w:b/>
          <w:bCs/>
          <w:color w:val="002060"/>
          <w:szCs w:val="24"/>
          <w:u w:val="single"/>
        </w:rPr>
      </w:pPr>
    </w:p>
    <w:p w14:paraId="2874BF31" w14:textId="09D2B4E7" w:rsidR="00F27ABE" w:rsidRPr="001313F0" w:rsidRDefault="00F27ABE" w:rsidP="000D0F08">
      <w:pPr>
        <w:spacing w:before="0" w:after="0"/>
        <w:ind w:left="0"/>
        <w:jc w:val="center"/>
        <w:rPr>
          <w:rFonts w:ascii="Arial" w:hAnsi="Arial" w:cs="Arial"/>
          <w:b/>
          <w:bCs/>
          <w:color w:val="002060"/>
          <w:szCs w:val="24"/>
          <w:u w:val="single"/>
        </w:rPr>
      </w:pPr>
      <w:r w:rsidRPr="001313F0">
        <w:rPr>
          <w:rFonts w:ascii="Arial" w:hAnsi="Arial" w:cs="Arial"/>
          <w:b/>
          <w:bCs/>
          <w:color w:val="002060"/>
          <w:szCs w:val="24"/>
          <w:u w:val="single"/>
        </w:rPr>
        <w:t>Friends and family</w:t>
      </w:r>
    </w:p>
    <w:p w14:paraId="228B1887" w14:textId="67AA2440" w:rsidR="00F27ABE" w:rsidRDefault="00884A6C" w:rsidP="009A186C">
      <w:pPr>
        <w:spacing w:before="0" w:after="0"/>
        <w:ind w:left="0"/>
        <w:rPr>
          <w:rFonts w:ascii="Arial" w:hAnsi="Arial" w:cs="Arial"/>
          <w:b/>
          <w:bCs/>
          <w:color w:val="000000" w:themeColor="text1"/>
          <w:szCs w:val="24"/>
          <w:u w:val="single"/>
        </w:rPr>
      </w:pPr>
      <w:r w:rsidRPr="00BA0835">
        <w:rPr>
          <w:rFonts w:ascii="Arial" w:hAnsi="Arial" w:cs="Arial"/>
          <w:b/>
          <w:bCs/>
          <w:color w:val="000000" w:themeColor="text1"/>
          <w:szCs w:val="24"/>
          <w:u w:val="single"/>
        </w:rPr>
        <w:drawing>
          <wp:anchor distT="0" distB="0" distL="114300" distR="114300" simplePos="0" relativeHeight="251670528" behindDoc="0" locked="0" layoutInCell="1" allowOverlap="1" wp14:anchorId="34927465" wp14:editId="1415A4D0">
            <wp:simplePos x="0" y="0"/>
            <wp:positionH relativeFrom="column">
              <wp:posOffset>1337006</wp:posOffset>
            </wp:positionH>
            <wp:positionV relativeFrom="paragraph">
              <wp:posOffset>171450</wp:posOffset>
            </wp:positionV>
            <wp:extent cx="1785600" cy="2520000"/>
            <wp:effectExtent l="0" t="0" r="5715" b="0"/>
            <wp:wrapSquare wrapText="bothSides"/>
            <wp:docPr id="69354835" name="Picture 1" descr="A screenshot of a medical center statistic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354835" name="Picture 1" descr="A screenshot of a medical center statistics&#10;&#10;AI-generated content may be incorrect."/>
                    <pic:cNvPicPr/>
                  </pic:nvPicPr>
                  <pic:blipFill>
                    <a:blip r:embed="rId17">
                      <a:extLst>
                        <a:ext uri="{28A0092B-C50C-407E-A947-70E740481C1C}">
                          <a14:useLocalDpi xmlns:a14="http://schemas.microsoft.com/office/drawing/2010/main" val="0"/>
                        </a:ext>
                      </a:extLst>
                    </a:blip>
                    <a:stretch>
                      <a:fillRect/>
                    </a:stretch>
                  </pic:blipFill>
                  <pic:spPr>
                    <a:xfrm>
                      <a:off x="0" y="0"/>
                      <a:ext cx="1785600" cy="2520000"/>
                    </a:xfrm>
                    <a:prstGeom prst="rect">
                      <a:avLst/>
                    </a:prstGeom>
                  </pic:spPr>
                </pic:pic>
              </a:graphicData>
            </a:graphic>
            <wp14:sizeRelH relativeFrom="margin">
              <wp14:pctWidth>0</wp14:pctWidth>
            </wp14:sizeRelH>
            <wp14:sizeRelV relativeFrom="margin">
              <wp14:pctHeight>0</wp14:pctHeight>
            </wp14:sizeRelV>
          </wp:anchor>
        </w:drawing>
      </w:r>
    </w:p>
    <w:p w14:paraId="2D600DF1" w14:textId="053DA2FD" w:rsidR="00F27ABE" w:rsidRDefault="00884A6C" w:rsidP="00F27ABE">
      <w:pPr>
        <w:spacing w:before="0" w:after="0"/>
        <w:ind w:left="0"/>
        <w:rPr>
          <w:rFonts w:ascii="Arial" w:hAnsi="Arial" w:cs="Arial"/>
          <w:b/>
          <w:bCs/>
          <w:color w:val="000000" w:themeColor="text1"/>
          <w:szCs w:val="24"/>
          <w:u w:val="single"/>
        </w:rPr>
      </w:pPr>
      <w:r w:rsidRPr="00BA0835">
        <w:rPr>
          <w:rFonts w:ascii="Arial" w:hAnsi="Arial" w:cs="Arial"/>
          <w:b/>
          <w:bCs/>
          <w:color w:val="000000" w:themeColor="text1"/>
          <w:szCs w:val="24"/>
          <w:u w:val="single"/>
        </w:rPr>
        <w:drawing>
          <wp:anchor distT="0" distB="0" distL="114300" distR="114300" simplePos="0" relativeHeight="251671552" behindDoc="0" locked="0" layoutInCell="1" allowOverlap="1" wp14:anchorId="54697926" wp14:editId="1D607C55">
            <wp:simplePos x="0" y="0"/>
            <wp:positionH relativeFrom="column">
              <wp:posOffset>3660360</wp:posOffset>
            </wp:positionH>
            <wp:positionV relativeFrom="paragraph">
              <wp:posOffset>10188</wp:posOffset>
            </wp:positionV>
            <wp:extent cx="1785600" cy="2520000"/>
            <wp:effectExtent l="0" t="0" r="5715" b="0"/>
            <wp:wrapSquare wrapText="bothSides"/>
            <wp:docPr id="1224265919" name="Picture 1" descr="A close-up of a surve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4265919" name="Picture 1" descr="A close-up of a survey&#10;&#10;AI-generated content may be incorrect."/>
                    <pic:cNvPicPr/>
                  </pic:nvPicPr>
                  <pic:blipFill>
                    <a:blip r:embed="rId18">
                      <a:extLst>
                        <a:ext uri="{28A0092B-C50C-407E-A947-70E740481C1C}">
                          <a14:useLocalDpi xmlns:a14="http://schemas.microsoft.com/office/drawing/2010/main" val="0"/>
                        </a:ext>
                      </a:extLst>
                    </a:blip>
                    <a:stretch>
                      <a:fillRect/>
                    </a:stretch>
                  </pic:blipFill>
                  <pic:spPr>
                    <a:xfrm>
                      <a:off x="0" y="0"/>
                      <a:ext cx="1785600" cy="2520000"/>
                    </a:xfrm>
                    <a:prstGeom prst="rect">
                      <a:avLst/>
                    </a:prstGeom>
                  </pic:spPr>
                </pic:pic>
              </a:graphicData>
            </a:graphic>
            <wp14:sizeRelH relativeFrom="margin">
              <wp14:pctWidth>0</wp14:pctWidth>
            </wp14:sizeRelH>
            <wp14:sizeRelV relativeFrom="margin">
              <wp14:pctHeight>0</wp14:pctHeight>
            </wp14:sizeRelV>
          </wp:anchor>
        </w:drawing>
      </w:r>
    </w:p>
    <w:p w14:paraId="0A7C17E1" w14:textId="37698649" w:rsidR="001313F0" w:rsidRDefault="001313F0" w:rsidP="00F27ABE">
      <w:pPr>
        <w:spacing w:before="0" w:after="0"/>
        <w:ind w:left="0"/>
        <w:rPr>
          <w:rFonts w:ascii="Arial" w:hAnsi="Arial" w:cs="Arial"/>
          <w:b/>
          <w:bCs/>
          <w:color w:val="000000" w:themeColor="text1"/>
          <w:szCs w:val="24"/>
          <w:u w:val="single"/>
        </w:rPr>
      </w:pPr>
    </w:p>
    <w:p w14:paraId="5EB04F7F" w14:textId="42085A7B" w:rsidR="001313F0" w:rsidRDefault="001313F0" w:rsidP="00F27ABE">
      <w:pPr>
        <w:spacing w:before="0" w:after="0"/>
        <w:ind w:left="0"/>
        <w:rPr>
          <w:rFonts w:ascii="Arial" w:hAnsi="Arial" w:cs="Arial"/>
          <w:b/>
          <w:bCs/>
          <w:color w:val="000000" w:themeColor="text1"/>
          <w:szCs w:val="24"/>
          <w:u w:val="single"/>
        </w:rPr>
      </w:pPr>
    </w:p>
    <w:p w14:paraId="2999D6B2" w14:textId="77777777" w:rsidR="001313F0" w:rsidRDefault="001313F0" w:rsidP="00F27ABE">
      <w:pPr>
        <w:spacing w:before="0" w:after="0"/>
        <w:ind w:left="0"/>
        <w:rPr>
          <w:rFonts w:ascii="Arial" w:hAnsi="Arial" w:cs="Arial"/>
          <w:b/>
          <w:bCs/>
          <w:color w:val="000000" w:themeColor="text1"/>
          <w:szCs w:val="24"/>
          <w:u w:val="single"/>
        </w:rPr>
      </w:pPr>
    </w:p>
    <w:p w14:paraId="3921C8D6" w14:textId="77777777" w:rsidR="001313F0" w:rsidRDefault="001313F0" w:rsidP="00F27ABE">
      <w:pPr>
        <w:spacing w:before="0" w:after="0"/>
        <w:ind w:left="0"/>
        <w:rPr>
          <w:rFonts w:ascii="Arial" w:hAnsi="Arial" w:cs="Arial"/>
          <w:b/>
          <w:bCs/>
          <w:color w:val="000000" w:themeColor="text1"/>
          <w:szCs w:val="24"/>
          <w:u w:val="single"/>
        </w:rPr>
      </w:pPr>
    </w:p>
    <w:p w14:paraId="26543188" w14:textId="77777777" w:rsidR="001313F0" w:rsidRDefault="001313F0" w:rsidP="00F27ABE">
      <w:pPr>
        <w:spacing w:before="0" w:after="0"/>
        <w:ind w:left="0"/>
        <w:rPr>
          <w:rFonts w:ascii="Arial" w:hAnsi="Arial" w:cs="Arial"/>
          <w:b/>
          <w:bCs/>
          <w:color w:val="000000" w:themeColor="text1"/>
          <w:szCs w:val="24"/>
          <w:u w:val="single"/>
        </w:rPr>
      </w:pPr>
    </w:p>
    <w:p w14:paraId="314C8BED" w14:textId="77777777" w:rsidR="001313F0" w:rsidRDefault="001313F0" w:rsidP="00F27ABE">
      <w:pPr>
        <w:spacing w:before="0" w:after="0"/>
        <w:ind w:left="0"/>
        <w:rPr>
          <w:rFonts w:ascii="Arial" w:hAnsi="Arial" w:cs="Arial"/>
          <w:b/>
          <w:bCs/>
          <w:color w:val="000000" w:themeColor="text1"/>
          <w:szCs w:val="24"/>
          <w:u w:val="single"/>
        </w:rPr>
      </w:pPr>
    </w:p>
    <w:p w14:paraId="7CBFA821" w14:textId="77777777" w:rsidR="001313F0" w:rsidRDefault="001313F0" w:rsidP="00F27ABE">
      <w:pPr>
        <w:spacing w:before="0" w:after="0"/>
        <w:ind w:left="0"/>
        <w:rPr>
          <w:rFonts w:ascii="Arial" w:hAnsi="Arial" w:cs="Arial"/>
          <w:b/>
          <w:bCs/>
          <w:color w:val="000000" w:themeColor="text1"/>
          <w:szCs w:val="24"/>
          <w:u w:val="single"/>
        </w:rPr>
      </w:pPr>
    </w:p>
    <w:p w14:paraId="60C6610D" w14:textId="77777777" w:rsidR="001313F0" w:rsidRDefault="001313F0" w:rsidP="00F27ABE">
      <w:pPr>
        <w:spacing w:before="0" w:after="0"/>
        <w:ind w:left="0"/>
        <w:rPr>
          <w:rFonts w:ascii="Arial" w:hAnsi="Arial" w:cs="Arial"/>
          <w:b/>
          <w:bCs/>
          <w:color w:val="000000" w:themeColor="text1"/>
          <w:szCs w:val="24"/>
          <w:u w:val="single"/>
        </w:rPr>
      </w:pPr>
    </w:p>
    <w:p w14:paraId="7403F5A5" w14:textId="77777777" w:rsidR="001313F0" w:rsidRDefault="001313F0" w:rsidP="00F27ABE">
      <w:pPr>
        <w:spacing w:before="0" w:after="0"/>
        <w:ind w:left="0"/>
        <w:rPr>
          <w:rFonts w:ascii="Arial" w:hAnsi="Arial" w:cs="Arial"/>
          <w:b/>
          <w:bCs/>
          <w:color w:val="000000" w:themeColor="text1"/>
          <w:szCs w:val="24"/>
          <w:u w:val="single"/>
        </w:rPr>
      </w:pPr>
    </w:p>
    <w:p w14:paraId="5B239D05" w14:textId="77777777" w:rsidR="001313F0" w:rsidRDefault="001313F0" w:rsidP="00F27ABE">
      <w:pPr>
        <w:spacing w:before="0" w:after="0"/>
        <w:ind w:left="0"/>
        <w:rPr>
          <w:rFonts w:ascii="Arial" w:hAnsi="Arial" w:cs="Arial"/>
          <w:b/>
          <w:bCs/>
          <w:color w:val="000000" w:themeColor="text1"/>
          <w:szCs w:val="24"/>
          <w:u w:val="single"/>
        </w:rPr>
      </w:pPr>
    </w:p>
    <w:p w14:paraId="6FCE82A9" w14:textId="77777777" w:rsidR="001313F0" w:rsidRDefault="001313F0" w:rsidP="00F27ABE">
      <w:pPr>
        <w:spacing w:before="0" w:after="0"/>
        <w:ind w:left="0"/>
        <w:rPr>
          <w:rFonts w:ascii="Arial" w:hAnsi="Arial" w:cs="Arial"/>
          <w:b/>
          <w:bCs/>
          <w:color w:val="000000" w:themeColor="text1"/>
          <w:szCs w:val="24"/>
          <w:u w:val="single"/>
        </w:rPr>
      </w:pPr>
    </w:p>
    <w:p w14:paraId="613E97A7" w14:textId="77777777" w:rsidR="001313F0" w:rsidRDefault="001313F0" w:rsidP="00F27ABE">
      <w:pPr>
        <w:spacing w:before="0" w:after="0"/>
        <w:ind w:left="0"/>
        <w:rPr>
          <w:rFonts w:ascii="Arial" w:hAnsi="Arial" w:cs="Arial"/>
          <w:b/>
          <w:bCs/>
          <w:color w:val="000000" w:themeColor="text1"/>
          <w:szCs w:val="24"/>
          <w:u w:val="single"/>
        </w:rPr>
      </w:pPr>
    </w:p>
    <w:p w14:paraId="531235BF" w14:textId="77777777" w:rsidR="001313F0" w:rsidRDefault="001313F0" w:rsidP="00F27ABE">
      <w:pPr>
        <w:spacing w:before="0" w:after="0"/>
        <w:ind w:left="0"/>
        <w:rPr>
          <w:rFonts w:ascii="Arial" w:hAnsi="Arial" w:cs="Arial"/>
          <w:b/>
          <w:bCs/>
          <w:color w:val="000000" w:themeColor="text1"/>
          <w:szCs w:val="24"/>
          <w:u w:val="single"/>
        </w:rPr>
      </w:pPr>
    </w:p>
    <w:p w14:paraId="02FA0C6A" w14:textId="77777777" w:rsidR="00884A6C" w:rsidRDefault="00884A6C" w:rsidP="00F27ABE">
      <w:pPr>
        <w:spacing w:before="0" w:after="0"/>
        <w:ind w:left="0"/>
        <w:rPr>
          <w:rFonts w:ascii="Arial" w:hAnsi="Arial" w:cs="Arial"/>
          <w:b/>
          <w:bCs/>
          <w:color w:val="002060"/>
          <w:szCs w:val="24"/>
          <w:u w:val="single"/>
        </w:rPr>
      </w:pPr>
    </w:p>
    <w:p w14:paraId="15DCB981" w14:textId="77777777" w:rsidR="00884A6C" w:rsidRDefault="00884A6C" w:rsidP="00F27ABE">
      <w:pPr>
        <w:spacing w:before="0" w:after="0"/>
        <w:ind w:left="0"/>
        <w:rPr>
          <w:rFonts w:ascii="Arial" w:hAnsi="Arial" w:cs="Arial"/>
          <w:b/>
          <w:bCs/>
          <w:color w:val="002060"/>
          <w:szCs w:val="24"/>
          <w:u w:val="single"/>
        </w:rPr>
      </w:pPr>
    </w:p>
    <w:p w14:paraId="5C5EE952" w14:textId="77777777" w:rsidR="00884A6C" w:rsidRDefault="00884A6C" w:rsidP="00F27ABE">
      <w:pPr>
        <w:spacing w:before="0" w:after="0"/>
        <w:ind w:left="0"/>
        <w:rPr>
          <w:rFonts w:ascii="Arial" w:hAnsi="Arial" w:cs="Arial"/>
          <w:b/>
          <w:bCs/>
          <w:color w:val="002060"/>
          <w:szCs w:val="24"/>
          <w:u w:val="single"/>
        </w:rPr>
      </w:pPr>
    </w:p>
    <w:p w14:paraId="0C0E8C2C" w14:textId="77777777" w:rsidR="00884A6C" w:rsidRDefault="00884A6C" w:rsidP="00F27ABE">
      <w:pPr>
        <w:spacing w:before="0" w:after="0"/>
        <w:ind w:left="0"/>
        <w:rPr>
          <w:rFonts w:ascii="Arial" w:hAnsi="Arial" w:cs="Arial"/>
          <w:b/>
          <w:bCs/>
          <w:color w:val="002060"/>
          <w:szCs w:val="24"/>
          <w:u w:val="single"/>
        </w:rPr>
      </w:pPr>
    </w:p>
    <w:p w14:paraId="0AFEB16C" w14:textId="198E8845" w:rsidR="00F27ABE" w:rsidRPr="00884A6C" w:rsidRDefault="00F27ABE" w:rsidP="00F27ABE">
      <w:pPr>
        <w:spacing w:before="0" w:after="0"/>
        <w:ind w:left="0"/>
        <w:rPr>
          <w:rFonts w:ascii="Arial" w:hAnsi="Arial" w:cs="Arial"/>
          <w:b/>
          <w:bCs/>
          <w:color w:val="002060"/>
          <w:szCs w:val="24"/>
          <w:u w:val="single"/>
        </w:rPr>
      </w:pPr>
      <w:r w:rsidRPr="00884A6C">
        <w:rPr>
          <w:rFonts w:ascii="Arial" w:hAnsi="Arial" w:cs="Arial"/>
          <w:b/>
          <w:bCs/>
          <w:color w:val="002060"/>
          <w:szCs w:val="24"/>
          <w:u w:val="single"/>
        </w:rPr>
        <w:lastRenderedPageBreak/>
        <w:t xml:space="preserve">Think Pharmacy First </w:t>
      </w:r>
    </w:p>
    <w:p w14:paraId="7AEEA739" w14:textId="77777777" w:rsidR="00F27ABE" w:rsidRDefault="00F27ABE" w:rsidP="00F27ABE">
      <w:pPr>
        <w:pStyle w:val="NoSpacing"/>
        <w:spacing w:before="240"/>
        <w:rPr>
          <w:rFonts w:ascii="Arial" w:eastAsiaTheme="minorHAnsi" w:hAnsi="Arial" w:cs="Arial"/>
          <w:bCs/>
          <w:iCs/>
          <w:color w:val="000000" w:themeColor="text1"/>
        </w:rPr>
      </w:pPr>
      <w:proofErr w:type="spellStart"/>
      <w:r>
        <w:rPr>
          <w:rFonts w:ascii="Arial" w:eastAsiaTheme="minorHAnsi" w:hAnsi="Arial" w:cs="Arial"/>
          <w:bCs/>
          <w:iCs/>
          <w:color w:val="000000" w:themeColor="text1"/>
        </w:rPr>
        <w:t>Hayfever</w:t>
      </w:r>
      <w:proofErr w:type="spellEnd"/>
      <w:r>
        <w:rPr>
          <w:rFonts w:ascii="Arial" w:eastAsiaTheme="minorHAnsi" w:hAnsi="Arial" w:cs="Arial"/>
          <w:bCs/>
          <w:iCs/>
          <w:color w:val="000000" w:themeColor="text1"/>
        </w:rPr>
        <w:t xml:space="preserve"> season is here!!! </w:t>
      </w:r>
    </w:p>
    <w:p w14:paraId="309220B5" w14:textId="40351E11" w:rsidR="00F27ABE" w:rsidRDefault="00F27ABE" w:rsidP="00F27ABE">
      <w:pPr>
        <w:pStyle w:val="NoSpacing"/>
        <w:spacing w:before="240"/>
      </w:pPr>
      <w:r>
        <w:rPr>
          <w:rFonts w:ascii="Arial" w:eastAsiaTheme="minorHAnsi" w:hAnsi="Arial" w:cs="Arial"/>
          <w:bCs/>
          <w:iCs/>
          <w:color w:val="000000" w:themeColor="text1"/>
        </w:rPr>
        <w:t xml:space="preserve">Many people can manage symptoms with </w:t>
      </w:r>
      <w:proofErr w:type="gramStart"/>
      <w:r>
        <w:rPr>
          <w:rFonts w:ascii="Arial" w:eastAsiaTheme="minorHAnsi" w:hAnsi="Arial" w:cs="Arial"/>
          <w:bCs/>
          <w:iCs/>
          <w:color w:val="000000" w:themeColor="text1"/>
        </w:rPr>
        <w:t>over the counter</w:t>
      </w:r>
      <w:proofErr w:type="gramEnd"/>
      <w:r>
        <w:rPr>
          <w:rFonts w:ascii="Arial" w:eastAsiaTheme="minorHAnsi" w:hAnsi="Arial" w:cs="Arial"/>
          <w:bCs/>
          <w:iCs/>
          <w:color w:val="000000" w:themeColor="text1"/>
        </w:rPr>
        <w:t xml:space="preserve"> treatments from Pharmacists without needing to see a GP. For advice on managing </w:t>
      </w:r>
      <w:proofErr w:type="spellStart"/>
      <w:r>
        <w:rPr>
          <w:rFonts w:ascii="Arial" w:eastAsiaTheme="minorHAnsi" w:hAnsi="Arial" w:cs="Arial"/>
          <w:bCs/>
          <w:iCs/>
          <w:color w:val="000000" w:themeColor="text1"/>
        </w:rPr>
        <w:t>hayfever</w:t>
      </w:r>
      <w:proofErr w:type="spellEnd"/>
      <w:r>
        <w:rPr>
          <w:rFonts w:ascii="Arial" w:eastAsiaTheme="minorHAnsi" w:hAnsi="Arial" w:cs="Arial"/>
          <w:bCs/>
          <w:iCs/>
          <w:color w:val="000000" w:themeColor="text1"/>
        </w:rPr>
        <w:t xml:space="preserve"> and when to seek help, visit </w:t>
      </w:r>
      <w:hyperlink r:id="rId19" w:history="1">
        <w:r w:rsidRPr="005D63F9">
          <w:rPr>
            <w:rStyle w:val="Hyperlink"/>
            <w:rFonts w:ascii="Arial" w:eastAsiaTheme="minorHAnsi" w:hAnsi="Arial" w:cs="Arial"/>
            <w:bCs/>
            <w:iCs/>
          </w:rPr>
          <w:t>https://www.nhs.uk/conditions/hayfever</w:t>
        </w:r>
      </w:hyperlink>
    </w:p>
    <w:p w14:paraId="5CD8887A" w14:textId="1D229578" w:rsidR="00884A6C" w:rsidRDefault="00884A6C" w:rsidP="00F27ABE">
      <w:pPr>
        <w:pStyle w:val="NoSpacing"/>
        <w:spacing w:before="240"/>
      </w:pPr>
      <w:r>
        <w:rPr>
          <w:noProof/>
        </w:rPr>
        <w:drawing>
          <wp:anchor distT="0" distB="0" distL="114300" distR="114300" simplePos="0" relativeHeight="251673600" behindDoc="0" locked="0" layoutInCell="1" allowOverlap="1" wp14:anchorId="52CCD8AF" wp14:editId="4B62EB9B">
            <wp:simplePos x="0" y="0"/>
            <wp:positionH relativeFrom="column">
              <wp:align>center</wp:align>
            </wp:positionH>
            <wp:positionV relativeFrom="paragraph">
              <wp:posOffset>325120</wp:posOffset>
            </wp:positionV>
            <wp:extent cx="3135600" cy="3848400"/>
            <wp:effectExtent l="0" t="0" r="8255" b="0"/>
            <wp:wrapSquare wrapText="bothSides"/>
            <wp:docPr id="807685579" name="Picture 1" descr="A poster of a pharmac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7685579" name="Picture 1" descr="A poster of a pharmacy&#10;&#10;AI-generated content may be incorrect."/>
                    <pic:cNvPicPr/>
                  </pic:nvPicPr>
                  <pic:blipFill>
                    <a:blip r:embed="rId20">
                      <a:extLst>
                        <a:ext uri="{28A0092B-C50C-407E-A947-70E740481C1C}">
                          <a14:useLocalDpi xmlns:a14="http://schemas.microsoft.com/office/drawing/2010/main" val="0"/>
                        </a:ext>
                      </a:extLst>
                    </a:blip>
                    <a:stretch>
                      <a:fillRect/>
                    </a:stretch>
                  </pic:blipFill>
                  <pic:spPr>
                    <a:xfrm>
                      <a:off x="0" y="0"/>
                      <a:ext cx="3135600" cy="3848400"/>
                    </a:xfrm>
                    <a:prstGeom prst="rect">
                      <a:avLst/>
                    </a:prstGeom>
                  </pic:spPr>
                </pic:pic>
              </a:graphicData>
            </a:graphic>
            <wp14:sizeRelH relativeFrom="margin">
              <wp14:pctWidth>0</wp14:pctWidth>
            </wp14:sizeRelH>
            <wp14:sizeRelV relativeFrom="margin">
              <wp14:pctHeight>0</wp14:pctHeight>
            </wp14:sizeRelV>
          </wp:anchor>
        </w:drawing>
      </w:r>
    </w:p>
    <w:p w14:paraId="4E18813B" w14:textId="77777777" w:rsidR="00884A6C" w:rsidRDefault="00884A6C" w:rsidP="00F27ABE">
      <w:pPr>
        <w:pStyle w:val="NoSpacing"/>
        <w:spacing w:before="240"/>
        <w:rPr>
          <w:rFonts w:ascii="Arial" w:eastAsiaTheme="minorHAnsi" w:hAnsi="Arial" w:cs="Arial"/>
          <w:bCs/>
          <w:iCs/>
          <w:color w:val="000000" w:themeColor="text1"/>
        </w:rPr>
      </w:pPr>
    </w:p>
    <w:p w14:paraId="2D71A814" w14:textId="77777777" w:rsidR="00884A6C" w:rsidRDefault="00884A6C" w:rsidP="00F27ABE">
      <w:pPr>
        <w:pStyle w:val="NoSpacing"/>
        <w:spacing w:before="240"/>
        <w:rPr>
          <w:rFonts w:ascii="Arial" w:eastAsiaTheme="minorHAnsi" w:hAnsi="Arial" w:cs="Arial"/>
          <w:b/>
          <w:iCs/>
          <w:color w:val="000000" w:themeColor="text1"/>
          <w:u w:val="single"/>
        </w:rPr>
      </w:pPr>
    </w:p>
    <w:p w14:paraId="3995773F" w14:textId="77777777" w:rsidR="00884A6C" w:rsidRDefault="00884A6C" w:rsidP="00F27ABE">
      <w:pPr>
        <w:pStyle w:val="NoSpacing"/>
        <w:spacing w:before="240"/>
        <w:rPr>
          <w:rFonts w:ascii="Arial" w:eastAsiaTheme="minorHAnsi" w:hAnsi="Arial" w:cs="Arial"/>
          <w:b/>
          <w:iCs/>
          <w:color w:val="000000" w:themeColor="text1"/>
          <w:u w:val="single"/>
        </w:rPr>
      </w:pPr>
    </w:p>
    <w:p w14:paraId="1B336E12" w14:textId="77777777" w:rsidR="00884A6C" w:rsidRDefault="00884A6C" w:rsidP="00F27ABE">
      <w:pPr>
        <w:pStyle w:val="NoSpacing"/>
        <w:spacing w:before="240"/>
        <w:rPr>
          <w:rFonts w:ascii="Arial" w:eastAsiaTheme="minorHAnsi" w:hAnsi="Arial" w:cs="Arial"/>
          <w:b/>
          <w:iCs/>
          <w:color w:val="000000" w:themeColor="text1"/>
          <w:u w:val="single"/>
        </w:rPr>
      </w:pPr>
    </w:p>
    <w:p w14:paraId="1FB407DE" w14:textId="77777777" w:rsidR="00884A6C" w:rsidRDefault="00884A6C" w:rsidP="00F27ABE">
      <w:pPr>
        <w:pStyle w:val="NoSpacing"/>
        <w:spacing w:before="240"/>
        <w:rPr>
          <w:rFonts w:ascii="Arial" w:eastAsiaTheme="minorHAnsi" w:hAnsi="Arial" w:cs="Arial"/>
          <w:b/>
          <w:iCs/>
          <w:color w:val="000000" w:themeColor="text1"/>
          <w:u w:val="single"/>
        </w:rPr>
      </w:pPr>
    </w:p>
    <w:p w14:paraId="55E51F9B" w14:textId="77777777" w:rsidR="00884A6C" w:rsidRDefault="00884A6C" w:rsidP="00F27ABE">
      <w:pPr>
        <w:pStyle w:val="NoSpacing"/>
        <w:spacing w:before="240"/>
        <w:rPr>
          <w:rFonts w:ascii="Arial" w:eastAsiaTheme="minorHAnsi" w:hAnsi="Arial" w:cs="Arial"/>
          <w:b/>
          <w:iCs/>
          <w:color w:val="000000" w:themeColor="text1"/>
          <w:u w:val="single"/>
        </w:rPr>
      </w:pPr>
    </w:p>
    <w:p w14:paraId="0AC8EBAC" w14:textId="77777777" w:rsidR="00884A6C" w:rsidRDefault="00884A6C" w:rsidP="00F27ABE">
      <w:pPr>
        <w:pStyle w:val="NoSpacing"/>
        <w:spacing w:before="240"/>
        <w:rPr>
          <w:rFonts w:ascii="Arial" w:eastAsiaTheme="minorHAnsi" w:hAnsi="Arial" w:cs="Arial"/>
          <w:b/>
          <w:iCs/>
          <w:color w:val="000000" w:themeColor="text1"/>
          <w:u w:val="single"/>
        </w:rPr>
      </w:pPr>
    </w:p>
    <w:p w14:paraId="5010AAA9" w14:textId="77777777" w:rsidR="00884A6C" w:rsidRDefault="00884A6C" w:rsidP="00F27ABE">
      <w:pPr>
        <w:pStyle w:val="NoSpacing"/>
        <w:spacing w:before="240"/>
        <w:rPr>
          <w:rFonts w:ascii="Arial" w:eastAsiaTheme="minorHAnsi" w:hAnsi="Arial" w:cs="Arial"/>
          <w:b/>
          <w:iCs/>
          <w:color w:val="000000" w:themeColor="text1"/>
          <w:u w:val="single"/>
        </w:rPr>
      </w:pPr>
    </w:p>
    <w:p w14:paraId="2333E2BB" w14:textId="77777777" w:rsidR="00884A6C" w:rsidRDefault="00884A6C" w:rsidP="00F27ABE">
      <w:pPr>
        <w:pStyle w:val="NoSpacing"/>
        <w:spacing w:before="240"/>
        <w:rPr>
          <w:rFonts w:ascii="Arial" w:eastAsiaTheme="minorHAnsi" w:hAnsi="Arial" w:cs="Arial"/>
          <w:b/>
          <w:iCs/>
          <w:color w:val="000000" w:themeColor="text1"/>
          <w:u w:val="single"/>
        </w:rPr>
      </w:pPr>
    </w:p>
    <w:p w14:paraId="151F275F" w14:textId="77777777" w:rsidR="00884A6C" w:rsidRDefault="00884A6C" w:rsidP="00F27ABE">
      <w:pPr>
        <w:pStyle w:val="NoSpacing"/>
        <w:spacing w:before="240"/>
        <w:rPr>
          <w:rFonts w:ascii="Arial" w:eastAsiaTheme="minorHAnsi" w:hAnsi="Arial" w:cs="Arial"/>
          <w:b/>
          <w:iCs/>
          <w:color w:val="000000" w:themeColor="text1"/>
          <w:u w:val="single"/>
        </w:rPr>
      </w:pPr>
    </w:p>
    <w:p w14:paraId="20A7F9BE" w14:textId="77777777" w:rsidR="00884A6C" w:rsidRDefault="00884A6C" w:rsidP="00F27ABE">
      <w:pPr>
        <w:pStyle w:val="NoSpacing"/>
        <w:spacing w:before="240"/>
        <w:rPr>
          <w:rFonts w:ascii="Arial" w:eastAsiaTheme="minorHAnsi" w:hAnsi="Arial" w:cs="Arial"/>
          <w:b/>
          <w:iCs/>
          <w:color w:val="000000" w:themeColor="text1"/>
          <w:u w:val="single"/>
        </w:rPr>
      </w:pPr>
    </w:p>
    <w:p w14:paraId="03D2F77C" w14:textId="77777777" w:rsidR="00884A6C" w:rsidRDefault="00884A6C" w:rsidP="00F27ABE">
      <w:pPr>
        <w:pStyle w:val="NoSpacing"/>
        <w:spacing w:before="240"/>
        <w:rPr>
          <w:rFonts w:ascii="Arial" w:eastAsiaTheme="minorHAnsi" w:hAnsi="Arial" w:cs="Arial"/>
          <w:b/>
          <w:iCs/>
          <w:color w:val="000000" w:themeColor="text1"/>
          <w:u w:val="single"/>
        </w:rPr>
      </w:pPr>
    </w:p>
    <w:p w14:paraId="3BD93F4A" w14:textId="6724A4CB" w:rsidR="00F27ABE" w:rsidRDefault="00F27ABE" w:rsidP="00F27ABE">
      <w:pPr>
        <w:pStyle w:val="NoSpacing"/>
        <w:spacing w:before="240"/>
        <w:rPr>
          <w:rFonts w:ascii="Arial" w:eastAsiaTheme="minorHAnsi" w:hAnsi="Arial" w:cs="Arial"/>
          <w:b/>
          <w:iCs/>
          <w:color w:val="002060"/>
          <w:u w:val="single"/>
        </w:rPr>
      </w:pPr>
      <w:r w:rsidRPr="00956419">
        <w:rPr>
          <w:rFonts w:ascii="Arial" w:eastAsiaTheme="minorHAnsi" w:hAnsi="Arial" w:cs="Arial"/>
          <w:b/>
          <w:iCs/>
          <w:color w:val="002060"/>
          <w:u w:val="single"/>
        </w:rPr>
        <w:t>Stay safe in the heat</w:t>
      </w:r>
    </w:p>
    <w:p w14:paraId="7C46EDCF" w14:textId="613A7CB2" w:rsidR="00956419" w:rsidRPr="00956419" w:rsidRDefault="00956419" w:rsidP="00956419">
      <w:pPr>
        <w:pStyle w:val="NoSpacing"/>
        <w:spacing w:before="120"/>
        <w:rPr>
          <w:rFonts w:ascii="Arial" w:eastAsiaTheme="minorHAnsi" w:hAnsi="Arial" w:cs="Arial"/>
          <w:bCs/>
          <w:iCs/>
        </w:rPr>
      </w:pPr>
      <w:r w:rsidRPr="00956419">
        <w:rPr>
          <w:rFonts w:ascii="Arial" w:eastAsiaTheme="minorHAnsi" w:hAnsi="Arial" w:cs="Arial"/>
          <w:bCs/>
          <w:iCs/>
        </w:rPr>
        <w:t>Tips for coping in the hot weather</w:t>
      </w:r>
    </w:p>
    <w:p w14:paraId="5FA62739" w14:textId="2D6E6EA6" w:rsidR="00956419" w:rsidRDefault="00956419" w:rsidP="00956419">
      <w:pPr>
        <w:pStyle w:val="NoSpacing"/>
        <w:spacing w:before="120"/>
        <w:rPr>
          <w:rFonts w:ascii="Arial" w:eastAsiaTheme="minorHAnsi" w:hAnsi="Arial" w:cs="Arial"/>
          <w:bCs/>
          <w:iCs/>
        </w:rPr>
      </w:pPr>
      <w:r w:rsidRPr="00956419">
        <w:rPr>
          <w:rFonts w:ascii="Arial" w:eastAsiaTheme="minorHAnsi" w:hAnsi="Arial" w:cs="Arial"/>
          <w:bCs/>
          <w:iCs/>
        </w:rPr>
        <w:t xml:space="preserve">If you </w:t>
      </w:r>
      <w:proofErr w:type="gramStart"/>
      <w:r w:rsidRPr="00956419">
        <w:rPr>
          <w:rFonts w:ascii="Arial" w:eastAsiaTheme="minorHAnsi" w:hAnsi="Arial" w:cs="Arial"/>
          <w:bCs/>
          <w:iCs/>
        </w:rPr>
        <w:t>have to</w:t>
      </w:r>
      <w:proofErr w:type="gramEnd"/>
      <w:r w:rsidRPr="00956419">
        <w:rPr>
          <w:rFonts w:ascii="Arial" w:eastAsiaTheme="minorHAnsi" w:hAnsi="Arial" w:cs="Arial"/>
          <w:bCs/>
          <w:iCs/>
        </w:rPr>
        <w:t xml:space="preserve"> go out</w:t>
      </w:r>
      <w:r>
        <w:rPr>
          <w:rFonts w:ascii="Arial" w:eastAsiaTheme="minorHAnsi" w:hAnsi="Arial" w:cs="Arial"/>
          <w:bCs/>
          <w:iCs/>
        </w:rPr>
        <w:t>side, stay in the shade especially between 11am and 3pm, wear sunscreen, a hat and light clothes, and avoid exercise or activity that makes you hotter.</w:t>
      </w:r>
    </w:p>
    <w:p w14:paraId="56F6E57B" w14:textId="05E4782A" w:rsidR="00956419" w:rsidRDefault="00956419" w:rsidP="00956419">
      <w:pPr>
        <w:pStyle w:val="NoSpacing"/>
        <w:spacing w:before="120"/>
        <w:rPr>
          <w:rFonts w:ascii="Arial" w:eastAsiaTheme="minorHAnsi" w:hAnsi="Arial" w:cs="Arial"/>
          <w:bCs/>
          <w:iCs/>
        </w:rPr>
      </w:pPr>
      <w:r>
        <w:rPr>
          <w:rFonts w:ascii="Arial" w:eastAsiaTheme="minorHAnsi" w:hAnsi="Arial" w:cs="Arial"/>
          <w:bCs/>
          <w:iCs/>
        </w:rPr>
        <w:t>Cool yourself down.  Have cold food and drinks, avoid alcohol, caffeine and hot drinks, and have a cool shower or put cool water on your skin or clothes.</w:t>
      </w:r>
    </w:p>
    <w:p w14:paraId="37FD2591" w14:textId="441A4FC6" w:rsidR="00956419" w:rsidRDefault="00956419" w:rsidP="00956419">
      <w:pPr>
        <w:pStyle w:val="NoSpacing"/>
        <w:spacing w:before="120"/>
        <w:rPr>
          <w:rFonts w:ascii="Arial" w:eastAsiaTheme="minorHAnsi" w:hAnsi="Arial" w:cs="Arial"/>
          <w:bCs/>
          <w:iCs/>
        </w:rPr>
      </w:pPr>
      <w:r>
        <w:rPr>
          <w:rFonts w:ascii="Arial" w:eastAsiaTheme="minorHAnsi" w:hAnsi="Arial" w:cs="Arial"/>
          <w:bCs/>
          <w:iCs/>
        </w:rPr>
        <w:t xml:space="preserve">Keep your living space cool.  Close windows during the day and open them at night when the temperature outside has gone down. </w:t>
      </w:r>
    </w:p>
    <w:p w14:paraId="1FC8AA11" w14:textId="105CD756" w:rsidR="00956419" w:rsidRDefault="00956419" w:rsidP="00956419">
      <w:pPr>
        <w:pStyle w:val="NoSpacing"/>
        <w:spacing w:before="120"/>
        <w:rPr>
          <w:rFonts w:ascii="Arial" w:eastAsiaTheme="minorHAnsi" w:hAnsi="Arial" w:cs="Arial"/>
          <w:bCs/>
          <w:iCs/>
        </w:rPr>
      </w:pPr>
      <w:r>
        <w:rPr>
          <w:rFonts w:ascii="Arial" w:eastAsiaTheme="minorHAnsi" w:hAnsi="Arial" w:cs="Arial"/>
          <w:bCs/>
          <w:iCs/>
        </w:rPr>
        <w:t xml:space="preserve">For more information visit: </w:t>
      </w:r>
      <w:hyperlink r:id="rId21" w:history="1">
        <w:r w:rsidRPr="00586B1B">
          <w:rPr>
            <w:rStyle w:val="Hyperlink"/>
            <w:rFonts w:ascii="Arial" w:eastAsiaTheme="minorHAnsi" w:hAnsi="Arial" w:cs="Arial"/>
            <w:bCs/>
            <w:iCs/>
          </w:rPr>
          <w:t>https://www.gov.uk/government/publications/beat-the-heat-hot-weaher-advice/beat-the-heat-staying-safe-in-hot-weather</w:t>
        </w:r>
      </w:hyperlink>
    </w:p>
    <w:p w14:paraId="0C9AE441" w14:textId="053F7EF1" w:rsidR="00956419" w:rsidRPr="00956419" w:rsidRDefault="00956419" w:rsidP="00956419">
      <w:pPr>
        <w:pStyle w:val="NoSpacing"/>
        <w:spacing w:before="120"/>
        <w:rPr>
          <w:rFonts w:ascii="Arial" w:eastAsiaTheme="minorHAnsi" w:hAnsi="Arial" w:cs="Arial"/>
          <w:bCs/>
          <w:iCs/>
        </w:rPr>
      </w:pPr>
      <w:r w:rsidRPr="00956419">
        <w:rPr>
          <w:rFonts w:ascii="Arial" w:eastAsiaTheme="minorHAnsi" w:hAnsi="Arial" w:cs="Arial"/>
          <w:bCs/>
          <w:iCs/>
        </w:rPr>
        <w:drawing>
          <wp:anchor distT="0" distB="0" distL="114300" distR="114300" simplePos="0" relativeHeight="251674624" behindDoc="0" locked="0" layoutInCell="1" allowOverlap="1" wp14:anchorId="6FF59633" wp14:editId="117833AB">
            <wp:simplePos x="0" y="0"/>
            <wp:positionH relativeFrom="column">
              <wp:posOffset>2446655</wp:posOffset>
            </wp:positionH>
            <wp:positionV relativeFrom="paragraph">
              <wp:posOffset>59359</wp:posOffset>
            </wp:positionV>
            <wp:extent cx="1749600" cy="1440000"/>
            <wp:effectExtent l="0" t="0" r="3175" b="8255"/>
            <wp:wrapSquare wrapText="bothSides"/>
            <wp:docPr id="2007109949" name="Picture 1" descr="A poster with text and symbols on i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7109949" name="Picture 1" descr="A poster with text and symbols on it&#10;&#10;AI-generated content may be incorrect."/>
                    <pic:cNvPicPr/>
                  </pic:nvPicPr>
                  <pic:blipFill>
                    <a:blip r:embed="rId22">
                      <a:extLst>
                        <a:ext uri="{28A0092B-C50C-407E-A947-70E740481C1C}">
                          <a14:useLocalDpi xmlns:a14="http://schemas.microsoft.com/office/drawing/2010/main" val="0"/>
                        </a:ext>
                      </a:extLst>
                    </a:blip>
                    <a:stretch>
                      <a:fillRect/>
                    </a:stretch>
                  </pic:blipFill>
                  <pic:spPr>
                    <a:xfrm>
                      <a:off x="0" y="0"/>
                      <a:ext cx="1749600" cy="1440000"/>
                    </a:xfrm>
                    <a:prstGeom prst="rect">
                      <a:avLst/>
                    </a:prstGeom>
                  </pic:spPr>
                </pic:pic>
              </a:graphicData>
            </a:graphic>
            <wp14:sizeRelH relativeFrom="margin">
              <wp14:pctWidth>0</wp14:pctWidth>
            </wp14:sizeRelH>
            <wp14:sizeRelV relativeFrom="margin">
              <wp14:pctHeight>0</wp14:pctHeight>
            </wp14:sizeRelV>
          </wp:anchor>
        </w:drawing>
      </w:r>
    </w:p>
    <w:p w14:paraId="03EA8EBD" w14:textId="77777777" w:rsidR="00956419" w:rsidRDefault="00956419" w:rsidP="00801DF5">
      <w:pPr>
        <w:pStyle w:val="NoSpacing"/>
        <w:spacing w:before="240" w:after="120"/>
        <w:rPr>
          <w:rFonts w:ascii="Arial" w:eastAsiaTheme="minorHAnsi" w:hAnsi="Arial" w:cs="Arial"/>
          <w:b/>
          <w:iCs/>
          <w:color w:val="002060"/>
          <w:u w:val="single"/>
        </w:rPr>
      </w:pPr>
    </w:p>
    <w:p w14:paraId="3CE5DE87" w14:textId="77777777" w:rsidR="00956419" w:rsidRDefault="00956419" w:rsidP="00801DF5">
      <w:pPr>
        <w:pStyle w:val="NoSpacing"/>
        <w:spacing w:before="240" w:after="120"/>
        <w:rPr>
          <w:rFonts w:ascii="Arial" w:eastAsiaTheme="minorHAnsi" w:hAnsi="Arial" w:cs="Arial"/>
          <w:b/>
          <w:iCs/>
          <w:color w:val="002060"/>
          <w:u w:val="single"/>
        </w:rPr>
      </w:pPr>
    </w:p>
    <w:p w14:paraId="088BEAC2" w14:textId="77777777" w:rsidR="00956419" w:rsidRDefault="00956419" w:rsidP="00801DF5">
      <w:pPr>
        <w:pStyle w:val="NoSpacing"/>
        <w:spacing w:before="240" w:after="120"/>
        <w:rPr>
          <w:rFonts w:ascii="Arial" w:eastAsiaTheme="minorHAnsi" w:hAnsi="Arial" w:cs="Arial"/>
          <w:b/>
          <w:iCs/>
          <w:color w:val="002060"/>
          <w:u w:val="single"/>
        </w:rPr>
      </w:pPr>
    </w:p>
    <w:p w14:paraId="08C75DCB" w14:textId="5996C838" w:rsidR="00801DF5" w:rsidRPr="00956419" w:rsidRDefault="00CC5F37" w:rsidP="00801DF5">
      <w:pPr>
        <w:pStyle w:val="NoSpacing"/>
        <w:spacing w:before="240" w:after="120"/>
        <w:rPr>
          <w:rFonts w:ascii="Arial" w:eastAsiaTheme="minorHAnsi" w:hAnsi="Arial" w:cs="Arial"/>
          <w:b/>
          <w:iCs/>
          <w:color w:val="002060"/>
          <w:u w:val="single"/>
        </w:rPr>
      </w:pPr>
      <w:proofErr w:type="spellStart"/>
      <w:r w:rsidRPr="00956419">
        <w:rPr>
          <w:rFonts w:ascii="Arial" w:eastAsiaTheme="minorHAnsi" w:hAnsi="Arial" w:cs="Arial"/>
          <w:b/>
          <w:iCs/>
          <w:color w:val="002060"/>
          <w:u w:val="single"/>
        </w:rPr>
        <w:lastRenderedPageBreak/>
        <w:t>Mounjaro</w:t>
      </w:r>
      <w:proofErr w:type="spellEnd"/>
    </w:p>
    <w:p w14:paraId="4DB637D0" w14:textId="55070765" w:rsidR="00801DF5" w:rsidRPr="00801DF5" w:rsidRDefault="00956419" w:rsidP="00801DF5">
      <w:pPr>
        <w:pStyle w:val="NoSpacing"/>
        <w:rPr>
          <w:rFonts w:ascii="Arial" w:eastAsiaTheme="minorHAnsi" w:hAnsi="Arial" w:cs="Arial"/>
          <w:b/>
          <w:iCs/>
          <w:color w:val="000000" w:themeColor="text1"/>
          <w:u w:val="single"/>
        </w:rPr>
      </w:pPr>
      <w:proofErr w:type="spellStart"/>
      <w:r w:rsidRPr="00956419">
        <w:rPr>
          <w:rFonts w:ascii="Arial" w:eastAsiaTheme="minorHAnsi" w:hAnsi="Arial" w:cs="Arial"/>
          <w:bCs/>
          <w:iCs/>
          <w:color w:val="000000" w:themeColor="text1"/>
        </w:rPr>
        <w:t>Mounjaro</w:t>
      </w:r>
      <w:proofErr w:type="spellEnd"/>
      <w:r w:rsidRPr="00956419">
        <w:rPr>
          <w:rFonts w:ascii="Arial" w:eastAsiaTheme="minorHAnsi" w:hAnsi="Arial" w:cs="Arial"/>
          <w:bCs/>
          <w:iCs/>
          <w:color w:val="000000" w:themeColor="text1"/>
        </w:rPr>
        <w:t xml:space="preserve"> is being introduced gradually across the NHS and is currently only available to a small number of patients who meet strict clinical criteria following a clinical assessment. There’s no need to contact the practice - if you are eligible, your GP practice or the NHS will contact you directly. Reception staff are not able to offer assessments or provide further information about eligibility, so please wait to be contacted if this treatment is appropriate for you." We understand that it may feel frustrating or disappointing if you're not eligible for </w:t>
      </w:r>
      <w:proofErr w:type="spellStart"/>
      <w:r w:rsidRPr="00956419">
        <w:rPr>
          <w:rFonts w:ascii="Arial" w:eastAsiaTheme="minorHAnsi" w:hAnsi="Arial" w:cs="Arial"/>
          <w:bCs/>
          <w:iCs/>
          <w:color w:val="000000" w:themeColor="text1"/>
        </w:rPr>
        <w:t>Mounjaro</w:t>
      </w:r>
      <w:proofErr w:type="spellEnd"/>
      <w:r w:rsidRPr="00956419">
        <w:rPr>
          <w:rFonts w:ascii="Arial" w:eastAsiaTheme="minorHAnsi" w:hAnsi="Arial" w:cs="Arial"/>
          <w:bCs/>
          <w:iCs/>
          <w:color w:val="000000" w:themeColor="text1"/>
        </w:rPr>
        <w:t xml:space="preserve"> at this time - even if you’ve been hoping for this kind of support. Please know that other help is available, and we are committed to offering compassionate, personalised care to everyone who needs it.</w:t>
      </w:r>
    </w:p>
    <w:p w14:paraId="7B9AE6A4" w14:textId="11633F8A" w:rsidR="00CC5F37" w:rsidRDefault="00956419" w:rsidP="00F27ABE">
      <w:pPr>
        <w:pStyle w:val="NoSpacing"/>
        <w:spacing w:before="240"/>
        <w:rPr>
          <w:rFonts w:ascii="Arial" w:eastAsiaTheme="minorHAnsi" w:hAnsi="Arial" w:cs="Arial"/>
          <w:b/>
          <w:iCs/>
          <w:color w:val="000000" w:themeColor="text1"/>
          <w:u w:val="single"/>
        </w:rPr>
      </w:pPr>
      <w:r>
        <w:rPr>
          <w:rFonts w:ascii="Arial" w:eastAsiaTheme="minorHAnsi" w:hAnsi="Arial" w:cs="Arial"/>
          <w:b/>
          <w:iCs/>
          <w:color w:val="000000" w:themeColor="text1"/>
          <w:u w:val="single"/>
        </w:rPr>
        <w:t xml:space="preserve">Cervical Screening </w:t>
      </w:r>
    </w:p>
    <w:p w14:paraId="520608CB" w14:textId="6896F655" w:rsidR="006014A8" w:rsidRDefault="006014A8" w:rsidP="006014A8">
      <w:pPr>
        <w:pStyle w:val="NoSpacing"/>
        <w:spacing w:before="120"/>
        <w:rPr>
          <w:rFonts w:ascii="Arial" w:eastAsiaTheme="minorHAnsi" w:hAnsi="Arial" w:cs="Arial"/>
          <w:bCs/>
          <w:iCs/>
          <w:color w:val="000000" w:themeColor="text1"/>
        </w:rPr>
      </w:pPr>
      <w:r>
        <w:rPr>
          <w:rFonts w:ascii="Arial" w:eastAsiaTheme="minorHAnsi" w:hAnsi="Arial" w:cs="Arial"/>
          <w:bCs/>
          <w:iCs/>
          <w:color w:val="000000" w:themeColor="text1"/>
        </w:rPr>
        <w:t>Cervical Screening Changes – from 1 July 2025</w:t>
      </w:r>
    </w:p>
    <w:p w14:paraId="5FA5BCEE" w14:textId="3C5E7E07" w:rsidR="006014A8" w:rsidRDefault="006014A8" w:rsidP="006014A8">
      <w:pPr>
        <w:pStyle w:val="NoSpacing"/>
        <w:spacing w:before="120"/>
        <w:rPr>
          <w:rFonts w:ascii="Arial" w:eastAsiaTheme="minorHAnsi" w:hAnsi="Arial" w:cs="Arial"/>
          <w:bCs/>
          <w:iCs/>
          <w:color w:val="000000" w:themeColor="text1"/>
        </w:rPr>
      </w:pPr>
      <w:r>
        <w:rPr>
          <w:rFonts w:ascii="Arial" w:eastAsiaTheme="minorHAnsi" w:hAnsi="Arial" w:cs="Arial"/>
          <w:bCs/>
          <w:iCs/>
          <w:color w:val="000000" w:themeColor="text1"/>
        </w:rPr>
        <w:t>Big news for cervical screening in England!  Starting 1 July 2025, the routine screening schedule is changing.  Here’s what you need to know:</w:t>
      </w:r>
    </w:p>
    <w:p w14:paraId="2A27016A" w14:textId="6F4A2150" w:rsidR="006014A8" w:rsidRPr="006014A8" w:rsidRDefault="006014A8" w:rsidP="006014A8">
      <w:pPr>
        <w:pStyle w:val="NoSpacing"/>
        <w:spacing w:before="120"/>
        <w:rPr>
          <w:rFonts w:ascii="Arial" w:eastAsiaTheme="minorHAnsi" w:hAnsi="Arial" w:cs="Arial"/>
          <w:bCs/>
          <w:iCs/>
          <w:color w:val="000000" w:themeColor="text1"/>
        </w:rPr>
      </w:pPr>
      <w:r w:rsidRPr="006014A8">
        <w:rPr>
          <w:rFonts w:ascii="Arial" w:eastAsiaTheme="minorHAnsi" w:hAnsi="Arial" w:cs="Arial"/>
          <w:bCs/>
          <w:iCs/>
          <w:color w:val="000000" w:themeColor="text1"/>
        </w:rPr>
        <w:drawing>
          <wp:inline distT="0" distB="0" distL="0" distR="0" wp14:anchorId="09ECE4D7" wp14:editId="6FBDD367">
            <wp:extent cx="6525536" cy="2105319"/>
            <wp:effectExtent l="0" t="0" r="8890" b="9525"/>
            <wp:docPr id="1543112591" name="Picture 1" descr="A screenshot of a messag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3112591" name="Picture 1" descr="A screenshot of a message&#10;&#10;AI-generated content may be incorrect."/>
                    <pic:cNvPicPr/>
                  </pic:nvPicPr>
                  <pic:blipFill>
                    <a:blip r:embed="rId23"/>
                    <a:stretch>
                      <a:fillRect/>
                    </a:stretch>
                  </pic:blipFill>
                  <pic:spPr>
                    <a:xfrm>
                      <a:off x="0" y="0"/>
                      <a:ext cx="6525536" cy="2105319"/>
                    </a:xfrm>
                    <a:prstGeom prst="rect">
                      <a:avLst/>
                    </a:prstGeom>
                  </pic:spPr>
                </pic:pic>
              </a:graphicData>
            </a:graphic>
          </wp:inline>
        </w:drawing>
      </w:r>
    </w:p>
    <w:p w14:paraId="7999B0F5" w14:textId="3751D649" w:rsidR="006014A8" w:rsidRDefault="006014A8" w:rsidP="00F27ABE">
      <w:pPr>
        <w:pStyle w:val="NoSpacing"/>
        <w:spacing w:before="240"/>
        <w:rPr>
          <w:rFonts w:ascii="Arial" w:eastAsiaTheme="minorHAnsi" w:hAnsi="Arial" w:cs="Arial"/>
          <w:b/>
          <w:iCs/>
          <w:color w:val="000000" w:themeColor="text1"/>
          <w:u w:val="single"/>
        </w:rPr>
      </w:pPr>
      <w:r w:rsidRPr="006014A8">
        <w:rPr>
          <w:rFonts w:ascii="Arial" w:eastAsiaTheme="minorHAnsi" w:hAnsi="Arial" w:cs="Arial"/>
          <w:b/>
          <w:iCs/>
          <w:color w:val="000000" w:themeColor="text1"/>
          <w:u w:val="single"/>
        </w:rPr>
        <w:drawing>
          <wp:anchor distT="0" distB="0" distL="114300" distR="114300" simplePos="0" relativeHeight="251675648" behindDoc="0" locked="0" layoutInCell="1" allowOverlap="1" wp14:anchorId="59966DFC" wp14:editId="0C0F1C26">
            <wp:simplePos x="0" y="0"/>
            <wp:positionH relativeFrom="column">
              <wp:posOffset>1837055</wp:posOffset>
            </wp:positionH>
            <wp:positionV relativeFrom="paragraph">
              <wp:posOffset>122859</wp:posOffset>
            </wp:positionV>
            <wp:extent cx="2962800" cy="2160000"/>
            <wp:effectExtent l="0" t="0" r="9525" b="0"/>
            <wp:wrapSquare wrapText="bothSides"/>
            <wp:docPr id="1801975538" name="Picture 1" descr="A person lying on a medical chai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1975538" name="Picture 1" descr="A person lying on a medical chair&#10;&#10;AI-generated content may be incorrect."/>
                    <pic:cNvPicPr/>
                  </pic:nvPicPr>
                  <pic:blipFill>
                    <a:blip r:embed="rId24">
                      <a:extLst>
                        <a:ext uri="{28A0092B-C50C-407E-A947-70E740481C1C}">
                          <a14:useLocalDpi xmlns:a14="http://schemas.microsoft.com/office/drawing/2010/main" val="0"/>
                        </a:ext>
                      </a:extLst>
                    </a:blip>
                    <a:stretch>
                      <a:fillRect/>
                    </a:stretch>
                  </pic:blipFill>
                  <pic:spPr>
                    <a:xfrm>
                      <a:off x="0" y="0"/>
                      <a:ext cx="2962800" cy="2160000"/>
                    </a:xfrm>
                    <a:prstGeom prst="rect">
                      <a:avLst/>
                    </a:prstGeom>
                  </pic:spPr>
                </pic:pic>
              </a:graphicData>
            </a:graphic>
            <wp14:sizeRelH relativeFrom="margin">
              <wp14:pctWidth>0</wp14:pctWidth>
            </wp14:sizeRelH>
            <wp14:sizeRelV relativeFrom="margin">
              <wp14:pctHeight>0</wp14:pctHeight>
            </wp14:sizeRelV>
          </wp:anchor>
        </w:drawing>
      </w:r>
    </w:p>
    <w:p w14:paraId="1A20B9A9" w14:textId="77777777" w:rsidR="006014A8" w:rsidRDefault="006014A8" w:rsidP="00F27ABE">
      <w:pPr>
        <w:pStyle w:val="NoSpacing"/>
        <w:spacing w:before="240"/>
        <w:rPr>
          <w:rFonts w:ascii="Arial" w:eastAsiaTheme="minorHAnsi" w:hAnsi="Arial" w:cs="Arial"/>
          <w:b/>
          <w:iCs/>
          <w:color w:val="000000" w:themeColor="text1"/>
          <w:u w:val="single"/>
        </w:rPr>
      </w:pPr>
    </w:p>
    <w:p w14:paraId="53562715" w14:textId="77777777" w:rsidR="006014A8" w:rsidRDefault="006014A8" w:rsidP="00F27ABE">
      <w:pPr>
        <w:pStyle w:val="NoSpacing"/>
        <w:spacing w:before="240"/>
        <w:rPr>
          <w:rFonts w:ascii="Arial" w:eastAsiaTheme="minorHAnsi" w:hAnsi="Arial" w:cs="Arial"/>
          <w:b/>
          <w:iCs/>
          <w:color w:val="000000" w:themeColor="text1"/>
          <w:u w:val="single"/>
        </w:rPr>
      </w:pPr>
    </w:p>
    <w:p w14:paraId="759C2835" w14:textId="77777777" w:rsidR="006014A8" w:rsidRDefault="006014A8" w:rsidP="00F27ABE">
      <w:pPr>
        <w:pStyle w:val="NoSpacing"/>
        <w:spacing w:before="240"/>
        <w:rPr>
          <w:rFonts w:ascii="Arial" w:eastAsiaTheme="minorHAnsi" w:hAnsi="Arial" w:cs="Arial"/>
          <w:b/>
          <w:iCs/>
          <w:color w:val="000000" w:themeColor="text1"/>
          <w:u w:val="single"/>
        </w:rPr>
      </w:pPr>
    </w:p>
    <w:p w14:paraId="17652269" w14:textId="77777777" w:rsidR="006014A8" w:rsidRDefault="006014A8" w:rsidP="00F27ABE">
      <w:pPr>
        <w:pStyle w:val="NoSpacing"/>
        <w:spacing w:before="240"/>
        <w:rPr>
          <w:rFonts w:ascii="Arial" w:eastAsiaTheme="minorHAnsi" w:hAnsi="Arial" w:cs="Arial"/>
          <w:b/>
          <w:iCs/>
          <w:color w:val="000000" w:themeColor="text1"/>
          <w:u w:val="single"/>
        </w:rPr>
      </w:pPr>
    </w:p>
    <w:p w14:paraId="1582B2C5" w14:textId="77777777" w:rsidR="006014A8" w:rsidRDefault="006014A8" w:rsidP="00F27ABE">
      <w:pPr>
        <w:pStyle w:val="NoSpacing"/>
        <w:spacing w:before="240"/>
        <w:rPr>
          <w:rFonts w:ascii="Arial" w:eastAsiaTheme="minorHAnsi" w:hAnsi="Arial" w:cs="Arial"/>
          <w:b/>
          <w:iCs/>
          <w:color w:val="000000" w:themeColor="text1"/>
          <w:u w:val="single"/>
        </w:rPr>
      </w:pPr>
    </w:p>
    <w:p w14:paraId="0B0ADCD6" w14:textId="77777777" w:rsidR="006014A8" w:rsidRDefault="006014A8" w:rsidP="00F27ABE">
      <w:pPr>
        <w:pStyle w:val="NoSpacing"/>
        <w:spacing w:before="240"/>
        <w:rPr>
          <w:rFonts w:ascii="Arial" w:eastAsiaTheme="minorHAnsi" w:hAnsi="Arial" w:cs="Arial"/>
          <w:b/>
          <w:iCs/>
          <w:color w:val="000000" w:themeColor="text1"/>
          <w:u w:val="single"/>
        </w:rPr>
      </w:pPr>
    </w:p>
    <w:p w14:paraId="55F0E4E3" w14:textId="3285028C" w:rsidR="00CC5F37" w:rsidRDefault="006014A8" w:rsidP="00F27ABE">
      <w:pPr>
        <w:pStyle w:val="NoSpacing"/>
        <w:spacing w:before="240"/>
        <w:rPr>
          <w:rFonts w:ascii="Arial" w:eastAsiaTheme="minorHAnsi" w:hAnsi="Arial" w:cs="Arial"/>
          <w:b/>
          <w:iCs/>
          <w:color w:val="002060"/>
          <w:u w:val="single"/>
        </w:rPr>
      </w:pPr>
      <w:r w:rsidRPr="006014A8">
        <w:rPr>
          <w:rFonts w:ascii="Arial" w:eastAsiaTheme="minorHAnsi" w:hAnsi="Arial" w:cs="Arial"/>
          <w:b/>
          <w:iCs/>
          <w:color w:val="002060"/>
          <w:u w:val="single"/>
        </w:rPr>
        <w:t xml:space="preserve">Suicide Awareness Training </w:t>
      </w:r>
    </w:p>
    <w:p w14:paraId="0982B111" w14:textId="42D594FB" w:rsidR="006014A8" w:rsidRDefault="006014A8" w:rsidP="006014A8">
      <w:pPr>
        <w:pStyle w:val="NoSpacing"/>
        <w:spacing w:before="120"/>
        <w:rPr>
          <w:rFonts w:ascii="Arial" w:eastAsiaTheme="minorHAnsi" w:hAnsi="Arial" w:cs="Arial"/>
          <w:bCs/>
          <w:iCs/>
        </w:rPr>
      </w:pPr>
      <w:r>
        <w:rPr>
          <w:rFonts w:ascii="Arial" w:eastAsiaTheme="minorHAnsi" w:hAnsi="Arial" w:cs="Arial"/>
          <w:bCs/>
          <w:iCs/>
        </w:rPr>
        <w:t xml:space="preserve">Please use the link below.  The suicide awareness training is a short, free, online course that can be taken by anyone who wants to learn basic suicide awareness and prevention skills. </w:t>
      </w:r>
    </w:p>
    <w:p w14:paraId="0FBCD2F0" w14:textId="1F160BF9" w:rsidR="006014A8" w:rsidRDefault="006014A8" w:rsidP="006014A8">
      <w:pPr>
        <w:pStyle w:val="NoSpacing"/>
        <w:spacing w:before="120"/>
        <w:rPr>
          <w:rFonts w:ascii="Arial" w:eastAsiaTheme="minorHAnsi" w:hAnsi="Arial" w:cs="Arial"/>
          <w:bCs/>
          <w:iCs/>
        </w:rPr>
      </w:pPr>
      <w:r>
        <w:rPr>
          <w:rFonts w:ascii="Arial" w:eastAsiaTheme="minorHAnsi" w:hAnsi="Arial" w:cs="Arial"/>
          <w:bCs/>
          <w:iCs/>
        </w:rPr>
        <w:t xml:space="preserve">We believe suicide is preventable and we know that sometimes all it takes to save a life is a conversation. </w:t>
      </w:r>
    </w:p>
    <w:p w14:paraId="2E502BFB" w14:textId="77777777" w:rsidR="006014A8" w:rsidRDefault="006014A8" w:rsidP="006014A8">
      <w:pPr>
        <w:pStyle w:val="NoSpacing"/>
        <w:spacing w:before="120"/>
        <w:rPr>
          <w:rFonts w:ascii="Arial" w:eastAsiaTheme="minorHAnsi" w:hAnsi="Arial" w:cs="Arial"/>
          <w:bCs/>
          <w:iCs/>
        </w:rPr>
      </w:pPr>
      <w:r>
        <w:rPr>
          <w:rFonts w:ascii="Arial" w:eastAsiaTheme="minorHAnsi" w:hAnsi="Arial" w:cs="Arial"/>
          <w:bCs/>
          <w:iCs/>
        </w:rPr>
        <w:t xml:space="preserve">The training is aimed at anyone aged 16 and over who wants to know what to do if they’re ever in a situation where someone they know or see may be struggling with thoughts of suicide. </w:t>
      </w:r>
    </w:p>
    <w:p w14:paraId="76DC5CBB" w14:textId="5B395CA5" w:rsidR="006014A8" w:rsidRDefault="006014A8" w:rsidP="006014A8">
      <w:pPr>
        <w:pStyle w:val="NoSpacing"/>
        <w:spacing w:before="120"/>
        <w:jc w:val="center"/>
        <w:rPr>
          <w:rFonts w:ascii="Arial" w:hAnsi="Arial" w:cs="Arial"/>
          <w:b/>
          <w:bCs/>
          <w:color w:val="17406D" w:themeColor="accent1"/>
          <w:sz w:val="20"/>
          <w:szCs w:val="20"/>
        </w:rPr>
      </w:pPr>
      <w:hyperlink r:id="rId25" w:history="1">
        <w:r w:rsidRPr="00586B1B">
          <w:rPr>
            <w:rStyle w:val="Hyperlink"/>
            <w:rFonts w:ascii="Arial" w:hAnsi="Arial" w:cs="Arial"/>
            <w:b/>
            <w:bCs/>
            <w:sz w:val="20"/>
            <w:szCs w:val="20"/>
          </w:rPr>
          <w:t>https://www.zerosuicidealliance.com/suicide-awareness-training</w:t>
        </w:r>
      </w:hyperlink>
    </w:p>
    <w:p w14:paraId="59660C61" w14:textId="77777777" w:rsidR="006014A8" w:rsidRDefault="006014A8" w:rsidP="006014A8">
      <w:pPr>
        <w:pStyle w:val="NoSpacing"/>
        <w:spacing w:before="120"/>
        <w:jc w:val="center"/>
        <w:rPr>
          <w:rFonts w:ascii="Arial" w:hAnsi="Arial" w:cs="Arial"/>
          <w:b/>
          <w:bCs/>
          <w:color w:val="17406D" w:themeColor="accent1"/>
          <w:sz w:val="20"/>
          <w:szCs w:val="20"/>
        </w:rPr>
      </w:pPr>
    </w:p>
    <w:p w14:paraId="00F810B5" w14:textId="43BC435E" w:rsidR="006014A8" w:rsidRDefault="006014A8" w:rsidP="006014A8">
      <w:pPr>
        <w:pStyle w:val="NoSpacing"/>
        <w:spacing w:before="120"/>
        <w:rPr>
          <w:rFonts w:ascii="Arial" w:hAnsi="Arial" w:cs="Arial"/>
          <w:b/>
          <w:bCs/>
          <w:color w:val="002060"/>
          <w:u w:val="single"/>
        </w:rPr>
      </w:pPr>
      <w:r w:rsidRPr="006014A8">
        <w:rPr>
          <w:rFonts w:ascii="Arial" w:hAnsi="Arial" w:cs="Arial"/>
          <w:b/>
          <w:bCs/>
          <w:color w:val="002060"/>
          <w:u w:val="single"/>
        </w:rPr>
        <w:lastRenderedPageBreak/>
        <w:t>Here for you</w:t>
      </w:r>
    </w:p>
    <w:p w14:paraId="1C332FCB" w14:textId="07907E02" w:rsidR="006014A8" w:rsidRDefault="006014A8" w:rsidP="006014A8">
      <w:pPr>
        <w:pStyle w:val="NoSpacing"/>
        <w:spacing w:before="120"/>
        <w:rPr>
          <w:rFonts w:ascii="Arial" w:hAnsi="Arial" w:cs="Arial"/>
        </w:rPr>
      </w:pPr>
      <w:r>
        <w:rPr>
          <w:rFonts w:ascii="Arial" w:hAnsi="Arial" w:cs="Arial"/>
        </w:rPr>
        <w:t>Struggling with mental</w:t>
      </w:r>
      <w:r w:rsidR="00ED32C9">
        <w:rPr>
          <w:rFonts w:ascii="Arial" w:hAnsi="Arial" w:cs="Arial"/>
        </w:rPr>
        <w:t xml:space="preserve"> </w:t>
      </w:r>
      <w:proofErr w:type="spellStart"/>
      <w:r w:rsidR="00ED32C9">
        <w:rPr>
          <w:rFonts w:ascii="Arial" w:hAnsi="Arial" w:cs="Arial"/>
        </w:rPr>
        <w:t>mental</w:t>
      </w:r>
      <w:proofErr w:type="spellEnd"/>
      <w:r w:rsidR="00ED32C9">
        <w:rPr>
          <w:rFonts w:ascii="Arial" w:hAnsi="Arial" w:cs="Arial"/>
        </w:rPr>
        <w:t>?</w:t>
      </w:r>
      <w:r w:rsidR="00266AC5">
        <w:rPr>
          <w:rFonts w:ascii="Arial" w:hAnsi="Arial" w:cs="Arial"/>
        </w:rPr>
        <w:t xml:space="preserve"> Here for you is a free out of hours mental health support service available everyday from 6pm to midnight!</w:t>
      </w:r>
    </w:p>
    <w:p w14:paraId="2F93508E" w14:textId="77777777" w:rsidR="00266AC5" w:rsidRPr="00266AC5" w:rsidRDefault="00266AC5" w:rsidP="00266AC5">
      <w:pPr>
        <w:pStyle w:val="NoSpacing"/>
        <w:spacing w:before="120"/>
        <w:rPr>
          <w:rFonts w:ascii="Arial" w:hAnsi="Arial" w:cs="Arial"/>
        </w:rPr>
      </w:pPr>
      <w:r w:rsidRPr="00266AC5">
        <w:rPr>
          <w:rFonts w:ascii="Arial" w:hAnsi="Arial" w:cs="Arial"/>
        </w:rPr>
        <w:t>Here For You provides:</w:t>
      </w:r>
    </w:p>
    <w:p w14:paraId="41863758" w14:textId="77777777" w:rsidR="00266AC5" w:rsidRPr="00266AC5" w:rsidRDefault="00266AC5" w:rsidP="00266AC5">
      <w:pPr>
        <w:pStyle w:val="NoSpacing"/>
        <w:spacing w:before="120"/>
        <w:rPr>
          <w:rFonts w:ascii="Arial" w:hAnsi="Arial" w:cs="Arial"/>
        </w:rPr>
      </w:pPr>
      <w:r w:rsidRPr="00266AC5">
        <w:rPr>
          <w:rFonts w:ascii="Arial" w:hAnsi="Arial" w:cs="Arial"/>
        </w:rPr>
        <w:t>• Free, confidential, 1:1 mental health support (in person or by phone)</w:t>
      </w:r>
    </w:p>
    <w:p w14:paraId="55060A0D" w14:textId="77777777" w:rsidR="00266AC5" w:rsidRPr="00266AC5" w:rsidRDefault="00266AC5" w:rsidP="00266AC5">
      <w:pPr>
        <w:pStyle w:val="NoSpacing"/>
        <w:spacing w:before="120"/>
        <w:rPr>
          <w:rFonts w:ascii="Arial" w:hAnsi="Arial" w:cs="Arial"/>
        </w:rPr>
      </w:pPr>
      <w:r w:rsidRPr="00266AC5">
        <w:rPr>
          <w:rFonts w:ascii="Arial" w:hAnsi="Arial" w:cs="Arial"/>
        </w:rPr>
        <w:t>• A safe social space with practical support, including games, chat, mindfulness, and social activities (available 8pm–midnight)</w:t>
      </w:r>
    </w:p>
    <w:p w14:paraId="63BC81D1" w14:textId="77777777" w:rsidR="00266AC5" w:rsidRPr="00266AC5" w:rsidRDefault="00266AC5" w:rsidP="00266AC5">
      <w:pPr>
        <w:pStyle w:val="NoSpacing"/>
        <w:spacing w:before="120"/>
        <w:rPr>
          <w:rFonts w:ascii="Arial" w:hAnsi="Arial" w:cs="Arial"/>
        </w:rPr>
      </w:pPr>
      <w:r w:rsidRPr="00266AC5">
        <w:rPr>
          <w:rFonts w:ascii="Arial" w:hAnsi="Arial" w:cs="Arial"/>
        </w:rPr>
        <w:t>• Rapid access without the need for a GP referral or fixed address</w:t>
      </w:r>
    </w:p>
    <w:p w14:paraId="51CD1ABF" w14:textId="77777777" w:rsidR="00266AC5" w:rsidRPr="00266AC5" w:rsidRDefault="00266AC5" w:rsidP="00266AC5">
      <w:pPr>
        <w:pStyle w:val="NoSpacing"/>
        <w:spacing w:before="120"/>
        <w:rPr>
          <w:rFonts w:ascii="Arial" w:hAnsi="Arial" w:cs="Arial"/>
        </w:rPr>
      </w:pPr>
      <w:r w:rsidRPr="00266AC5">
        <w:rPr>
          <w:rFonts w:ascii="Arial" w:hAnsi="Arial" w:cs="Arial"/>
        </w:rPr>
        <w:t>• Support for individuals dealing with mental health crises, self-harm, suicidal thoughts, or overwhelming feelings</w:t>
      </w:r>
    </w:p>
    <w:p w14:paraId="4487F9D6" w14:textId="77777777" w:rsidR="00266AC5" w:rsidRPr="00266AC5" w:rsidRDefault="00266AC5" w:rsidP="00266AC5">
      <w:pPr>
        <w:pStyle w:val="NoSpacing"/>
        <w:spacing w:before="120"/>
        <w:rPr>
          <w:rFonts w:ascii="Arial" w:hAnsi="Arial" w:cs="Arial"/>
        </w:rPr>
      </w:pPr>
      <w:r w:rsidRPr="00266AC5">
        <w:rPr>
          <w:rFonts w:ascii="Arial" w:hAnsi="Arial" w:cs="Arial"/>
        </w:rPr>
        <w:t>• A taxi service for those who need assistance with transport</w:t>
      </w:r>
    </w:p>
    <w:p w14:paraId="78893B45" w14:textId="7C6076DF" w:rsidR="00266AC5" w:rsidRPr="00266AC5" w:rsidRDefault="00266AC5" w:rsidP="00266AC5">
      <w:pPr>
        <w:pStyle w:val="NoSpacing"/>
        <w:spacing w:before="120"/>
        <w:rPr>
          <w:rFonts w:ascii="Arial" w:hAnsi="Arial" w:cs="Arial"/>
        </w:rPr>
      </w:pPr>
      <w:r w:rsidRPr="00266AC5">
        <w:rPr>
          <w:rFonts w:ascii="Arial" w:hAnsi="Arial" w:cs="Arial"/>
        </w:rPr>
        <w:t xml:space="preserve">• </w:t>
      </w:r>
      <w:hyperlink r:id="rId26" w:history="1">
        <w:r w:rsidR="00ED32C9" w:rsidRPr="00586B1B">
          <w:rPr>
            <w:rStyle w:val="Hyperlink"/>
            <w:rFonts w:ascii="Arial" w:hAnsi="Arial" w:cs="Arial"/>
          </w:rPr>
          <w:t>www.touchstonesupport</w:t>
        </w:r>
      </w:hyperlink>
      <w:r w:rsidRPr="00266AC5">
        <w:rPr>
          <w:rFonts w:ascii="Arial" w:hAnsi="Arial" w:cs="Arial"/>
        </w:rPr>
        <w:t xml:space="preserve">.org.uk/hereforyou or call 07776 962 815. </w:t>
      </w:r>
      <w:r>
        <w:rPr>
          <w:rFonts w:ascii="Arial" w:hAnsi="Arial" w:cs="Arial"/>
        </w:rPr>
        <w:t xml:space="preserve">You </w:t>
      </w:r>
      <w:r w:rsidRPr="00266AC5">
        <w:rPr>
          <w:rFonts w:ascii="Arial" w:hAnsi="Arial" w:cs="Arial"/>
        </w:rPr>
        <w:t>can self-refer independently or with clinician support</w:t>
      </w:r>
    </w:p>
    <w:p w14:paraId="43B3BC01" w14:textId="5ED0A904" w:rsidR="00266AC5" w:rsidRPr="00266AC5" w:rsidRDefault="00266AC5" w:rsidP="00266AC5">
      <w:pPr>
        <w:pStyle w:val="NoSpacing"/>
        <w:spacing w:before="120"/>
        <w:rPr>
          <w:rFonts w:ascii="Arial" w:hAnsi="Arial" w:cs="Arial"/>
        </w:rPr>
      </w:pPr>
      <w:r w:rsidRPr="00266AC5">
        <w:rPr>
          <w:rFonts w:ascii="Arial" w:hAnsi="Arial" w:cs="Arial"/>
        </w:rPr>
        <w:t>•Patients can self-refer online at any time and will be contacted within 24 hours</w:t>
      </w:r>
    </w:p>
    <w:p w14:paraId="6140489B" w14:textId="77777777" w:rsidR="00266AC5" w:rsidRPr="00266AC5" w:rsidRDefault="00266AC5" w:rsidP="00330EF1">
      <w:pPr>
        <w:pStyle w:val="NoSpacing"/>
        <w:spacing w:before="120"/>
        <w:jc w:val="center"/>
        <w:rPr>
          <w:rFonts w:ascii="Arial" w:hAnsi="Arial" w:cs="Arial"/>
          <w:b/>
          <w:bCs/>
        </w:rPr>
      </w:pPr>
      <w:r w:rsidRPr="00266AC5">
        <w:rPr>
          <w:rFonts w:ascii="Arial" w:hAnsi="Arial" w:cs="Arial"/>
          <w:b/>
          <w:bCs/>
        </w:rPr>
        <w:t>Important Notes:</w:t>
      </w:r>
    </w:p>
    <w:p w14:paraId="7A2E3EC4" w14:textId="05F0E003" w:rsidR="00266AC5" w:rsidRPr="00266AC5" w:rsidRDefault="00266AC5" w:rsidP="00266AC5">
      <w:pPr>
        <w:pStyle w:val="NoSpacing"/>
        <w:spacing w:before="120"/>
        <w:rPr>
          <w:rFonts w:ascii="Arial" w:hAnsi="Arial" w:cs="Arial"/>
        </w:rPr>
      </w:pPr>
      <w:r w:rsidRPr="00266AC5">
        <w:rPr>
          <w:rFonts w:ascii="Arial" w:hAnsi="Arial" w:cs="Arial"/>
        </w:rPr>
        <w:t>•Here For You operates 7 days a week, 365 days a year, with no waiting list or need for a professional referral</w:t>
      </w:r>
    </w:p>
    <w:p w14:paraId="5B2AEAF3" w14:textId="77777777" w:rsidR="00266AC5" w:rsidRPr="00266AC5" w:rsidRDefault="00266AC5" w:rsidP="00266AC5">
      <w:pPr>
        <w:pStyle w:val="NoSpacing"/>
        <w:spacing w:before="120"/>
        <w:rPr>
          <w:rFonts w:ascii="Arial" w:hAnsi="Arial" w:cs="Arial"/>
        </w:rPr>
      </w:pPr>
      <w:r w:rsidRPr="00266AC5">
        <w:rPr>
          <w:rFonts w:ascii="Arial" w:hAnsi="Arial" w:cs="Arial"/>
        </w:rPr>
        <w:t>•This service is available to anyone aged 16+ who may be feeling low, anxious, or experiencing thoughts of self-harm.</w:t>
      </w:r>
    </w:p>
    <w:p w14:paraId="16484DC7" w14:textId="18844EF6" w:rsidR="00266AC5" w:rsidRPr="006014A8" w:rsidRDefault="00266AC5" w:rsidP="00266AC5">
      <w:pPr>
        <w:pStyle w:val="NoSpacing"/>
        <w:spacing w:before="120"/>
        <w:rPr>
          <w:rFonts w:ascii="Arial" w:hAnsi="Arial" w:cs="Arial"/>
        </w:rPr>
      </w:pPr>
      <w:r w:rsidRPr="00266AC5">
        <w:rPr>
          <w:rFonts w:ascii="Arial" w:hAnsi="Arial" w:cs="Arial"/>
        </w:rPr>
        <w:t>•Translation services are currently unavailable at the point of contact.</w:t>
      </w:r>
    </w:p>
    <w:p w14:paraId="0209CBEC" w14:textId="77777777" w:rsidR="006014A8" w:rsidRDefault="006014A8" w:rsidP="00330EF1">
      <w:pPr>
        <w:pStyle w:val="TOCHeading"/>
        <w:spacing w:before="120"/>
        <w:rPr>
          <w:rFonts w:ascii="Arial" w:hAnsi="Arial" w:cs="Arial"/>
          <w:b/>
          <w:bCs/>
          <w:color w:val="17406D" w:themeColor="accent1"/>
          <w:sz w:val="20"/>
          <w:szCs w:val="20"/>
        </w:rPr>
      </w:pPr>
    </w:p>
    <w:p w14:paraId="695B5D61" w14:textId="3AD46A96" w:rsidR="00CC5F37" w:rsidRPr="00330EF1" w:rsidRDefault="00CC5F37" w:rsidP="00330EF1">
      <w:pPr>
        <w:pStyle w:val="TOCHeading"/>
        <w:spacing w:before="120" w:after="120"/>
        <w:rPr>
          <w:rFonts w:ascii="Arial" w:hAnsi="Arial" w:cs="Arial"/>
          <w:b/>
          <w:bCs/>
          <w:color w:val="17406D" w:themeColor="accent1"/>
          <w:sz w:val="24"/>
          <w:szCs w:val="24"/>
          <w:u w:val="single"/>
        </w:rPr>
      </w:pPr>
      <w:r w:rsidRPr="00330EF1">
        <w:rPr>
          <w:rFonts w:ascii="Arial" w:hAnsi="Arial" w:cs="Arial"/>
          <w:b/>
          <w:bCs/>
          <w:color w:val="17406D" w:themeColor="accent1"/>
          <w:sz w:val="24"/>
          <w:szCs w:val="24"/>
          <w:u w:val="single"/>
        </w:rPr>
        <w:t>Join Ash Grove Medical Centre’s Patient Participation Group (PPG) – Your Voice Matters!</w:t>
      </w:r>
    </w:p>
    <w:p w14:paraId="711A5416" w14:textId="77777777" w:rsidR="00CC5F37" w:rsidRPr="00330EF1" w:rsidRDefault="00CC5F37" w:rsidP="00330EF1">
      <w:pPr>
        <w:ind w:left="0"/>
        <w:rPr>
          <w:rFonts w:ascii="Arial" w:hAnsi="Arial" w:cs="Arial"/>
          <w:color w:val="auto"/>
          <w:sz w:val="20"/>
        </w:rPr>
      </w:pPr>
      <w:r w:rsidRPr="00330EF1">
        <w:rPr>
          <w:rFonts w:ascii="Arial" w:hAnsi="Arial" w:cs="Arial"/>
          <w:color w:val="auto"/>
          <w:sz w:val="20"/>
        </w:rPr>
        <w:t>Everyone is welcome to be part of a diverse group that helps shape the future of healthcare at Ash Grove Medical Centre</w:t>
      </w:r>
    </w:p>
    <w:p w14:paraId="1A18C7E1" w14:textId="77777777" w:rsidR="00CC5F37" w:rsidRPr="00330EF1" w:rsidRDefault="00CC5F37" w:rsidP="00330EF1">
      <w:pPr>
        <w:ind w:left="0"/>
        <w:rPr>
          <w:rFonts w:ascii="Arial" w:hAnsi="Arial" w:cs="Arial"/>
          <w:b/>
          <w:bCs/>
          <w:color w:val="auto"/>
          <w:sz w:val="20"/>
        </w:rPr>
      </w:pPr>
      <w:r w:rsidRPr="00330EF1">
        <w:rPr>
          <w:rFonts w:ascii="Arial" w:hAnsi="Arial" w:cs="Arial"/>
          <w:b/>
          <w:bCs/>
          <w:color w:val="auto"/>
          <w:sz w:val="20"/>
        </w:rPr>
        <w:t>Why Join?</w:t>
      </w:r>
    </w:p>
    <w:p w14:paraId="43B8CE31" w14:textId="77777777" w:rsidR="00CC5F37" w:rsidRPr="00330EF1" w:rsidRDefault="00CC5F37" w:rsidP="00CC5F37">
      <w:pPr>
        <w:pStyle w:val="ListParagraph"/>
        <w:numPr>
          <w:ilvl w:val="0"/>
          <w:numId w:val="3"/>
        </w:numPr>
        <w:spacing w:before="0" w:after="200" w:line="276" w:lineRule="auto"/>
        <w:ind w:right="0"/>
        <w:rPr>
          <w:rFonts w:ascii="Arial" w:hAnsi="Arial" w:cs="Arial"/>
          <w:color w:val="auto"/>
          <w:sz w:val="20"/>
        </w:rPr>
      </w:pPr>
      <w:r w:rsidRPr="00330EF1">
        <w:rPr>
          <w:rFonts w:ascii="Arial" w:hAnsi="Arial" w:cs="Arial"/>
          <w:b/>
          <w:bCs/>
          <w:color w:val="auto"/>
          <w:sz w:val="20"/>
        </w:rPr>
        <w:t>Have your say</w:t>
      </w:r>
      <w:r w:rsidRPr="00330EF1">
        <w:rPr>
          <w:rFonts w:ascii="Arial" w:hAnsi="Arial" w:cs="Arial"/>
          <w:color w:val="auto"/>
          <w:sz w:val="20"/>
        </w:rPr>
        <w:t xml:space="preserve"> – contribute to decisions about your healthcare</w:t>
      </w:r>
    </w:p>
    <w:p w14:paraId="23CB0445" w14:textId="77777777" w:rsidR="00CC5F37" w:rsidRPr="00330EF1" w:rsidRDefault="00CC5F37" w:rsidP="00CC5F37">
      <w:pPr>
        <w:pStyle w:val="ListParagraph"/>
        <w:numPr>
          <w:ilvl w:val="0"/>
          <w:numId w:val="3"/>
        </w:numPr>
        <w:spacing w:before="0" w:after="200" w:line="276" w:lineRule="auto"/>
        <w:ind w:right="0"/>
        <w:rPr>
          <w:rFonts w:ascii="Arial" w:hAnsi="Arial" w:cs="Arial"/>
          <w:color w:val="auto"/>
          <w:sz w:val="20"/>
        </w:rPr>
      </w:pPr>
      <w:r w:rsidRPr="00330EF1">
        <w:rPr>
          <w:rFonts w:ascii="Arial" w:hAnsi="Arial" w:cs="Arial"/>
          <w:b/>
          <w:bCs/>
          <w:color w:val="auto"/>
          <w:sz w:val="20"/>
        </w:rPr>
        <w:t>Shape the future</w:t>
      </w:r>
      <w:r w:rsidRPr="00330EF1">
        <w:rPr>
          <w:rFonts w:ascii="Arial" w:hAnsi="Arial" w:cs="Arial"/>
          <w:color w:val="auto"/>
          <w:sz w:val="20"/>
        </w:rPr>
        <w:t xml:space="preserve"> – help improve services for all patients</w:t>
      </w:r>
    </w:p>
    <w:p w14:paraId="3E6F9612" w14:textId="77777777" w:rsidR="00CC5F37" w:rsidRPr="00330EF1" w:rsidRDefault="00CC5F37" w:rsidP="00CC5F37">
      <w:pPr>
        <w:pStyle w:val="ListParagraph"/>
        <w:numPr>
          <w:ilvl w:val="0"/>
          <w:numId w:val="3"/>
        </w:numPr>
        <w:spacing w:before="0" w:after="200" w:line="276" w:lineRule="auto"/>
        <w:ind w:right="0"/>
        <w:rPr>
          <w:rFonts w:ascii="Arial" w:hAnsi="Arial" w:cs="Arial"/>
          <w:color w:val="auto"/>
          <w:sz w:val="20"/>
        </w:rPr>
      </w:pPr>
      <w:r w:rsidRPr="00330EF1">
        <w:rPr>
          <w:rFonts w:ascii="Arial" w:hAnsi="Arial" w:cs="Arial"/>
          <w:b/>
          <w:bCs/>
          <w:color w:val="auto"/>
          <w:sz w:val="20"/>
        </w:rPr>
        <w:t>Connect and engage</w:t>
      </w:r>
      <w:r w:rsidRPr="00330EF1">
        <w:rPr>
          <w:rFonts w:ascii="Arial" w:hAnsi="Arial" w:cs="Arial"/>
          <w:color w:val="auto"/>
          <w:sz w:val="20"/>
        </w:rPr>
        <w:t xml:space="preserve"> – meet your healthcare professionals and fellow PPG members</w:t>
      </w:r>
    </w:p>
    <w:p w14:paraId="59DD038F" w14:textId="77777777" w:rsidR="00CC5F37" w:rsidRPr="00330EF1" w:rsidRDefault="00CC5F37" w:rsidP="00CC5F37">
      <w:pPr>
        <w:pStyle w:val="ListParagraph"/>
        <w:numPr>
          <w:ilvl w:val="0"/>
          <w:numId w:val="3"/>
        </w:numPr>
        <w:spacing w:before="0" w:after="200" w:line="276" w:lineRule="auto"/>
        <w:ind w:right="0"/>
        <w:rPr>
          <w:rFonts w:ascii="Arial" w:hAnsi="Arial" w:cs="Arial"/>
          <w:color w:val="auto"/>
          <w:sz w:val="20"/>
        </w:rPr>
      </w:pPr>
      <w:r w:rsidRPr="00330EF1">
        <w:rPr>
          <w:rFonts w:ascii="Arial" w:hAnsi="Arial" w:cs="Arial"/>
          <w:b/>
          <w:bCs/>
          <w:color w:val="auto"/>
          <w:sz w:val="20"/>
        </w:rPr>
        <w:t>Share your input</w:t>
      </w:r>
      <w:r w:rsidRPr="00330EF1">
        <w:rPr>
          <w:rFonts w:ascii="Arial" w:hAnsi="Arial" w:cs="Arial"/>
          <w:color w:val="auto"/>
          <w:sz w:val="20"/>
        </w:rPr>
        <w:t xml:space="preserve"> – provide feedback and insights based on yours and fellow patients’ experiences</w:t>
      </w:r>
    </w:p>
    <w:p w14:paraId="0EDE68AF" w14:textId="77777777" w:rsidR="00CC5F37" w:rsidRPr="00330EF1" w:rsidRDefault="00CC5F37" w:rsidP="00330EF1">
      <w:pPr>
        <w:ind w:left="0"/>
        <w:rPr>
          <w:rFonts w:ascii="Arial" w:hAnsi="Arial" w:cs="Arial"/>
          <w:b/>
          <w:bCs/>
          <w:color w:val="auto"/>
          <w:sz w:val="20"/>
        </w:rPr>
      </w:pPr>
      <w:r w:rsidRPr="00330EF1">
        <w:rPr>
          <w:rFonts w:ascii="Arial" w:hAnsi="Arial" w:cs="Arial"/>
          <w:b/>
          <w:bCs/>
          <w:color w:val="auto"/>
          <w:sz w:val="20"/>
        </w:rPr>
        <w:t>What to expect</w:t>
      </w:r>
    </w:p>
    <w:p w14:paraId="0562ABFD" w14:textId="77777777" w:rsidR="00CC5F37" w:rsidRPr="00330EF1" w:rsidRDefault="00CC5F37" w:rsidP="00CC5F37">
      <w:pPr>
        <w:pStyle w:val="ListParagraph"/>
        <w:numPr>
          <w:ilvl w:val="0"/>
          <w:numId w:val="4"/>
        </w:numPr>
        <w:spacing w:before="0" w:after="200" w:line="276" w:lineRule="auto"/>
        <w:ind w:right="0"/>
        <w:rPr>
          <w:rFonts w:ascii="Arial" w:hAnsi="Arial" w:cs="Arial"/>
          <w:color w:val="auto"/>
          <w:sz w:val="20"/>
        </w:rPr>
      </w:pPr>
      <w:r w:rsidRPr="00330EF1">
        <w:rPr>
          <w:rFonts w:ascii="Arial" w:hAnsi="Arial" w:cs="Arial"/>
          <w:color w:val="auto"/>
          <w:sz w:val="20"/>
        </w:rPr>
        <w:t>Open discussions and networking sessions</w:t>
      </w:r>
    </w:p>
    <w:p w14:paraId="356CB50B" w14:textId="77777777" w:rsidR="00CC5F37" w:rsidRPr="00330EF1" w:rsidRDefault="00CC5F37" w:rsidP="00CC5F37">
      <w:pPr>
        <w:pStyle w:val="ListParagraph"/>
        <w:numPr>
          <w:ilvl w:val="0"/>
          <w:numId w:val="4"/>
        </w:numPr>
        <w:spacing w:before="0" w:after="200" w:line="276" w:lineRule="auto"/>
        <w:ind w:right="0"/>
        <w:rPr>
          <w:rFonts w:ascii="Arial" w:hAnsi="Arial" w:cs="Arial"/>
          <w:color w:val="auto"/>
          <w:sz w:val="20"/>
        </w:rPr>
      </w:pPr>
      <w:r w:rsidRPr="00330EF1">
        <w:rPr>
          <w:rFonts w:ascii="Arial" w:hAnsi="Arial" w:cs="Arial"/>
          <w:color w:val="auto"/>
          <w:sz w:val="20"/>
        </w:rPr>
        <w:t>A welcoming space for all ages, backgrounds</w:t>
      </w:r>
    </w:p>
    <w:p w14:paraId="266A4050" w14:textId="77777777" w:rsidR="00CC5F37" w:rsidRPr="00330EF1" w:rsidRDefault="00CC5F37" w:rsidP="00CC5F37">
      <w:pPr>
        <w:pStyle w:val="ListParagraph"/>
        <w:numPr>
          <w:ilvl w:val="0"/>
          <w:numId w:val="4"/>
        </w:numPr>
        <w:spacing w:before="0" w:after="200" w:line="276" w:lineRule="auto"/>
        <w:ind w:right="0"/>
        <w:rPr>
          <w:rFonts w:ascii="Arial" w:hAnsi="Arial" w:cs="Arial"/>
          <w:color w:val="auto"/>
          <w:sz w:val="20"/>
        </w:rPr>
      </w:pPr>
      <w:r w:rsidRPr="00330EF1">
        <w:rPr>
          <w:rFonts w:ascii="Arial" w:hAnsi="Arial" w:cs="Arial"/>
          <w:color w:val="auto"/>
          <w:sz w:val="20"/>
        </w:rPr>
        <w:t>Regular meetings attended by GPs, managers and patient representatives like you</w:t>
      </w:r>
    </w:p>
    <w:p w14:paraId="55320451" w14:textId="77777777" w:rsidR="00CC5F37" w:rsidRPr="00330EF1" w:rsidRDefault="00CC5F37" w:rsidP="00330EF1">
      <w:pPr>
        <w:ind w:left="0"/>
        <w:rPr>
          <w:rFonts w:ascii="Arial" w:hAnsi="Arial" w:cs="Arial"/>
          <w:b/>
          <w:bCs/>
          <w:color w:val="auto"/>
          <w:sz w:val="20"/>
        </w:rPr>
      </w:pPr>
      <w:r w:rsidRPr="00330EF1">
        <w:rPr>
          <w:rFonts w:ascii="Arial" w:hAnsi="Arial" w:cs="Arial"/>
          <w:b/>
          <w:bCs/>
          <w:color w:val="auto"/>
          <w:sz w:val="20"/>
        </w:rPr>
        <w:t>How to get involved</w:t>
      </w:r>
    </w:p>
    <w:p w14:paraId="7ADC8DA9" w14:textId="77777777" w:rsidR="00CC5F37" w:rsidRPr="00330EF1" w:rsidRDefault="00CC5F37" w:rsidP="00CC5F37">
      <w:pPr>
        <w:pStyle w:val="ListParagraph"/>
        <w:numPr>
          <w:ilvl w:val="0"/>
          <w:numId w:val="5"/>
        </w:numPr>
        <w:spacing w:before="0" w:after="200" w:line="276" w:lineRule="auto"/>
        <w:ind w:right="0"/>
        <w:rPr>
          <w:rFonts w:ascii="Arial" w:hAnsi="Arial" w:cs="Arial"/>
          <w:color w:val="auto"/>
          <w:sz w:val="20"/>
        </w:rPr>
      </w:pPr>
      <w:r w:rsidRPr="00330EF1">
        <w:rPr>
          <w:rFonts w:ascii="Arial" w:hAnsi="Arial" w:cs="Arial"/>
          <w:b/>
          <w:bCs/>
          <w:color w:val="auto"/>
          <w:sz w:val="20"/>
        </w:rPr>
        <w:t xml:space="preserve">Sign up </w:t>
      </w:r>
      <w:r w:rsidRPr="00330EF1">
        <w:rPr>
          <w:rFonts w:ascii="Arial" w:hAnsi="Arial" w:cs="Arial"/>
          <w:color w:val="auto"/>
          <w:sz w:val="20"/>
        </w:rPr>
        <w:t xml:space="preserve">– leave your details with reception </w:t>
      </w:r>
    </w:p>
    <w:p w14:paraId="7A337E5B" w14:textId="77777777" w:rsidR="00CC5F37" w:rsidRPr="00330EF1" w:rsidRDefault="00CC5F37" w:rsidP="00CC5F37">
      <w:pPr>
        <w:pStyle w:val="ListParagraph"/>
        <w:numPr>
          <w:ilvl w:val="0"/>
          <w:numId w:val="5"/>
        </w:numPr>
        <w:spacing w:before="0" w:after="200" w:line="276" w:lineRule="auto"/>
        <w:ind w:right="0"/>
        <w:rPr>
          <w:rFonts w:ascii="Arial" w:hAnsi="Arial" w:cs="Arial"/>
          <w:b/>
          <w:bCs/>
          <w:color w:val="auto"/>
          <w:sz w:val="20"/>
        </w:rPr>
      </w:pPr>
      <w:r w:rsidRPr="00330EF1">
        <w:rPr>
          <w:rFonts w:ascii="Arial" w:hAnsi="Arial" w:cs="Arial"/>
          <w:b/>
          <w:bCs/>
          <w:color w:val="auto"/>
          <w:sz w:val="20"/>
        </w:rPr>
        <w:t xml:space="preserve">Contact us via email – </w:t>
      </w:r>
      <w:hyperlink r:id="rId27" w:history="1">
        <w:r w:rsidRPr="00330EF1">
          <w:rPr>
            <w:rStyle w:val="Hyperlink"/>
            <w:rFonts w:ascii="Arial" w:hAnsi="Arial" w:cs="Arial"/>
            <w:color w:val="auto"/>
            <w:sz w:val="20"/>
          </w:rPr>
          <w:t>wyicb-wak.ashgrove.admin@nhs.net</w:t>
        </w:r>
      </w:hyperlink>
    </w:p>
    <w:p w14:paraId="248373E7" w14:textId="77777777" w:rsidR="00CC5F37" w:rsidRPr="00330EF1" w:rsidRDefault="00CC5F37" w:rsidP="00CC5F37">
      <w:pPr>
        <w:jc w:val="center"/>
        <w:rPr>
          <w:rFonts w:ascii="Arial" w:hAnsi="Arial" w:cs="Arial"/>
          <w:b/>
          <w:bCs/>
          <w:color w:val="auto"/>
          <w:sz w:val="20"/>
        </w:rPr>
      </w:pPr>
      <w:r w:rsidRPr="00330EF1">
        <w:rPr>
          <w:rFonts w:ascii="Arial" w:hAnsi="Arial" w:cs="Arial"/>
          <w:b/>
          <w:bCs/>
          <w:color w:val="auto"/>
          <w:sz w:val="20"/>
        </w:rPr>
        <w:t>Join today!!</w:t>
      </w:r>
    </w:p>
    <w:p w14:paraId="62022EB8" w14:textId="77777777" w:rsidR="00CC5F37" w:rsidRPr="00330EF1" w:rsidRDefault="00CC5F37" w:rsidP="00CC5F37">
      <w:pPr>
        <w:jc w:val="center"/>
        <w:rPr>
          <w:rFonts w:ascii="Arial" w:hAnsi="Arial" w:cs="Arial"/>
          <w:b/>
          <w:bCs/>
          <w:color w:val="auto"/>
          <w:sz w:val="20"/>
        </w:rPr>
      </w:pPr>
      <w:r w:rsidRPr="00330EF1">
        <w:rPr>
          <w:rFonts w:ascii="Arial" w:hAnsi="Arial" w:cs="Arial"/>
          <w:b/>
          <w:bCs/>
          <w:color w:val="auto"/>
          <w:sz w:val="20"/>
        </w:rPr>
        <w:t>Please note this is not a group for own personal discussion – this is to improve the surgery</w:t>
      </w:r>
    </w:p>
    <w:p w14:paraId="7CCF512F" w14:textId="77777777" w:rsidR="00CC5F37" w:rsidRPr="00330EF1" w:rsidRDefault="00CC5F37" w:rsidP="00330EF1">
      <w:pPr>
        <w:spacing w:before="120" w:after="120"/>
        <w:ind w:left="0"/>
        <w:rPr>
          <w:rFonts w:ascii="Arial" w:hAnsi="Arial" w:cs="Arial"/>
          <w:b/>
          <w:bCs/>
          <w:iCs/>
          <w:color w:val="002060"/>
          <w:szCs w:val="24"/>
          <w:u w:val="single"/>
        </w:rPr>
      </w:pPr>
      <w:r w:rsidRPr="00330EF1">
        <w:rPr>
          <w:rFonts w:ascii="Arial" w:hAnsi="Arial" w:cs="Arial"/>
          <w:b/>
          <w:bCs/>
          <w:iCs/>
          <w:color w:val="002060"/>
          <w:szCs w:val="24"/>
          <w:u w:val="single"/>
        </w:rPr>
        <w:lastRenderedPageBreak/>
        <w:t>Staff Training Days</w:t>
      </w:r>
    </w:p>
    <w:p w14:paraId="386A7581" w14:textId="77777777" w:rsidR="00CC5F37" w:rsidRPr="00007D41" w:rsidRDefault="00CC5F37" w:rsidP="00330EF1">
      <w:pPr>
        <w:spacing w:before="120" w:after="120"/>
        <w:ind w:left="0"/>
        <w:rPr>
          <w:rFonts w:ascii="Arial" w:hAnsi="Arial" w:cs="Arial"/>
          <w:bCs/>
          <w:iCs/>
          <w:color w:val="000000" w:themeColor="text1"/>
          <w:szCs w:val="24"/>
        </w:rPr>
      </w:pPr>
      <w:r w:rsidRPr="00007D41">
        <w:rPr>
          <w:rFonts w:ascii="Arial" w:hAnsi="Arial" w:cs="Arial"/>
          <w:bCs/>
          <w:iCs/>
          <w:color w:val="000000" w:themeColor="text1"/>
          <w:szCs w:val="24"/>
        </w:rPr>
        <w:t>Please make a note of the dates below when the surgery will close at 12.00pm for staff training.  We will close at 12 noon on the day of training and re-open the following day at 8.00am.  If you need a doctor in an emergency, please telephone NHS111.</w:t>
      </w:r>
    </w:p>
    <w:p w14:paraId="77434943" w14:textId="4EF430BB" w:rsidR="00CC5F37" w:rsidRDefault="00CC5F37" w:rsidP="00330EF1">
      <w:pPr>
        <w:spacing w:before="0" w:after="0"/>
        <w:ind w:left="0"/>
        <w:rPr>
          <w:rFonts w:ascii="Arial" w:hAnsi="Arial" w:cs="Arial"/>
          <w:b/>
          <w:bCs/>
          <w:iCs/>
          <w:color w:val="000000" w:themeColor="text1"/>
          <w:szCs w:val="24"/>
        </w:rPr>
      </w:pPr>
      <w:r>
        <w:rPr>
          <w:rFonts w:ascii="Arial" w:hAnsi="Arial" w:cs="Arial"/>
          <w:b/>
          <w:bCs/>
          <w:iCs/>
          <w:color w:val="000000" w:themeColor="text1"/>
          <w:szCs w:val="24"/>
        </w:rPr>
        <w:t>17 September 2025</w:t>
      </w:r>
      <w:r w:rsidR="00330EF1">
        <w:rPr>
          <w:rFonts w:ascii="Arial" w:hAnsi="Arial" w:cs="Arial"/>
          <w:b/>
          <w:bCs/>
          <w:iCs/>
          <w:color w:val="000000" w:themeColor="text1"/>
          <w:szCs w:val="24"/>
        </w:rPr>
        <w:tab/>
      </w:r>
      <w:r w:rsidR="00330EF1">
        <w:rPr>
          <w:rFonts w:ascii="Arial" w:hAnsi="Arial" w:cs="Arial"/>
          <w:b/>
          <w:bCs/>
          <w:iCs/>
          <w:color w:val="000000" w:themeColor="text1"/>
          <w:szCs w:val="24"/>
        </w:rPr>
        <w:tab/>
        <w:t>15 October 2025</w:t>
      </w:r>
      <w:r w:rsidR="00330EF1">
        <w:rPr>
          <w:rFonts w:ascii="Arial" w:hAnsi="Arial" w:cs="Arial"/>
          <w:b/>
          <w:bCs/>
          <w:iCs/>
          <w:color w:val="000000" w:themeColor="text1"/>
          <w:szCs w:val="24"/>
        </w:rPr>
        <w:tab/>
      </w:r>
      <w:r w:rsidR="00330EF1">
        <w:rPr>
          <w:rFonts w:ascii="Arial" w:hAnsi="Arial" w:cs="Arial"/>
          <w:b/>
          <w:bCs/>
          <w:iCs/>
          <w:color w:val="000000" w:themeColor="text1"/>
          <w:szCs w:val="24"/>
        </w:rPr>
        <w:tab/>
        <w:t>12 November 2025</w:t>
      </w:r>
      <w:r w:rsidR="00330EF1">
        <w:rPr>
          <w:rFonts w:ascii="Arial" w:hAnsi="Arial" w:cs="Arial"/>
          <w:b/>
          <w:bCs/>
          <w:iCs/>
          <w:color w:val="000000" w:themeColor="text1"/>
          <w:szCs w:val="24"/>
        </w:rPr>
        <w:tab/>
      </w:r>
      <w:r w:rsidR="00330EF1">
        <w:rPr>
          <w:rFonts w:ascii="Arial" w:hAnsi="Arial" w:cs="Arial"/>
          <w:b/>
          <w:bCs/>
          <w:iCs/>
          <w:color w:val="000000" w:themeColor="text1"/>
          <w:szCs w:val="24"/>
        </w:rPr>
        <w:tab/>
      </w:r>
    </w:p>
    <w:p w14:paraId="7F811CF9" w14:textId="77777777" w:rsidR="00330EF1" w:rsidRDefault="00330EF1" w:rsidP="00330EF1">
      <w:pPr>
        <w:spacing w:before="0" w:after="0"/>
        <w:ind w:left="0"/>
        <w:rPr>
          <w:rFonts w:ascii="Arial" w:hAnsi="Arial" w:cs="Arial"/>
          <w:b/>
          <w:bCs/>
          <w:iCs/>
          <w:color w:val="000000" w:themeColor="text1"/>
          <w:szCs w:val="24"/>
        </w:rPr>
      </w:pPr>
    </w:p>
    <w:p w14:paraId="65542D51" w14:textId="7B85CE33" w:rsidR="00CC5F37" w:rsidRPr="00330EF1" w:rsidRDefault="00330EF1" w:rsidP="00330EF1">
      <w:pPr>
        <w:spacing w:before="0" w:after="0"/>
        <w:ind w:left="0"/>
        <w:rPr>
          <w:rFonts w:ascii="Arial" w:hAnsi="Arial" w:cs="Arial"/>
          <w:b/>
          <w:bCs/>
          <w:iCs/>
          <w:color w:val="000000" w:themeColor="text1"/>
          <w:szCs w:val="24"/>
        </w:rPr>
      </w:pPr>
      <w:r>
        <w:rPr>
          <w:rFonts w:ascii="Arial" w:hAnsi="Arial" w:cs="Arial"/>
          <w:b/>
          <w:bCs/>
          <w:iCs/>
          <w:color w:val="000000" w:themeColor="text1"/>
          <w:szCs w:val="24"/>
        </w:rPr>
        <w:t>14 January 2026</w:t>
      </w:r>
      <w:r>
        <w:rPr>
          <w:rFonts w:ascii="Arial" w:hAnsi="Arial" w:cs="Arial"/>
          <w:b/>
          <w:bCs/>
          <w:iCs/>
          <w:color w:val="000000" w:themeColor="text1"/>
          <w:szCs w:val="24"/>
        </w:rPr>
        <w:tab/>
      </w:r>
      <w:r>
        <w:rPr>
          <w:rFonts w:ascii="Arial" w:hAnsi="Arial" w:cs="Arial"/>
          <w:b/>
          <w:bCs/>
          <w:iCs/>
          <w:color w:val="000000" w:themeColor="text1"/>
          <w:szCs w:val="24"/>
        </w:rPr>
        <w:tab/>
      </w:r>
      <w:r>
        <w:rPr>
          <w:rFonts w:ascii="Arial" w:hAnsi="Arial" w:cs="Arial"/>
          <w:b/>
          <w:bCs/>
          <w:iCs/>
          <w:color w:val="000000" w:themeColor="text1"/>
          <w:szCs w:val="24"/>
        </w:rPr>
        <w:tab/>
        <w:t>11 February 2026</w:t>
      </w:r>
      <w:r>
        <w:rPr>
          <w:rFonts w:ascii="Arial" w:hAnsi="Arial" w:cs="Arial"/>
          <w:b/>
          <w:bCs/>
          <w:iCs/>
          <w:color w:val="000000" w:themeColor="text1"/>
          <w:szCs w:val="24"/>
        </w:rPr>
        <w:tab/>
      </w:r>
      <w:r>
        <w:rPr>
          <w:rFonts w:ascii="Arial" w:hAnsi="Arial" w:cs="Arial"/>
          <w:b/>
          <w:bCs/>
          <w:iCs/>
          <w:color w:val="000000" w:themeColor="text1"/>
          <w:szCs w:val="24"/>
        </w:rPr>
        <w:tab/>
        <w:t>11 March 2026</w:t>
      </w:r>
    </w:p>
    <w:p w14:paraId="2699349F" w14:textId="691EDF96" w:rsidR="00CC5F37" w:rsidRDefault="00330EF1" w:rsidP="00ED32C9">
      <w:pPr>
        <w:pStyle w:val="NoSpacing"/>
        <w:spacing w:before="240" w:after="120"/>
        <w:rPr>
          <w:rFonts w:ascii="Arial" w:eastAsiaTheme="minorHAnsi" w:hAnsi="Arial" w:cs="Arial"/>
          <w:b/>
          <w:iCs/>
          <w:color w:val="002060"/>
          <w:u w:val="single"/>
        </w:rPr>
      </w:pPr>
      <w:r>
        <w:rPr>
          <w:rFonts w:ascii="Arial" w:eastAsiaTheme="minorHAnsi" w:hAnsi="Arial" w:cs="Arial"/>
          <w:b/>
          <w:iCs/>
          <w:color w:val="002060"/>
          <w:u w:val="single"/>
        </w:rPr>
        <w:t xml:space="preserve">Flu vaccines </w:t>
      </w:r>
    </w:p>
    <w:p w14:paraId="4E94DC69" w14:textId="1217FA64" w:rsidR="00330EF1" w:rsidRDefault="00ED32C9" w:rsidP="00ED32C9">
      <w:pPr>
        <w:pStyle w:val="NoSpacing"/>
        <w:spacing w:after="120"/>
        <w:rPr>
          <w:rFonts w:ascii="Arial" w:hAnsi="Arial" w:cs="Arial"/>
          <w:bCs/>
          <w:iCs/>
          <w:color w:val="000000" w:themeColor="text1"/>
        </w:rPr>
      </w:pPr>
      <w:r>
        <w:rPr>
          <w:rFonts w:ascii="Arial" w:eastAsiaTheme="minorHAnsi" w:hAnsi="Arial" w:cs="Arial"/>
          <w:bCs/>
          <w:iCs/>
        </w:rPr>
        <w:t xml:space="preserve">We are busy organising the 2025/26 flu vaccines.  From September, pregnant women and children aged 2-3 years will be contacted to arrange their vaccines.  All other eligible patients will be contacted to book in from October onwards.  Please support your GP Practice by attending for your vaccination, as we </w:t>
      </w:r>
      <w:proofErr w:type="gramStart"/>
      <w:r>
        <w:rPr>
          <w:rFonts w:ascii="Arial" w:eastAsiaTheme="minorHAnsi" w:hAnsi="Arial" w:cs="Arial"/>
          <w:bCs/>
          <w:iCs/>
        </w:rPr>
        <w:t>have to</w:t>
      </w:r>
      <w:proofErr w:type="gramEnd"/>
      <w:r>
        <w:rPr>
          <w:rFonts w:ascii="Arial" w:eastAsiaTheme="minorHAnsi" w:hAnsi="Arial" w:cs="Arial"/>
          <w:bCs/>
          <w:iCs/>
        </w:rPr>
        <w:t xml:space="preserve"> purchase these vaccines in advance on your behalf. </w:t>
      </w:r>
    </w:p>
    <w:p w14:paraId="6FDFD3A4" w14:textId="77777777" w:rsidR="00330EF1" w:rsidRDefault="00330EF1" w:rsidP="00CC5F37">
      <w:pPr>
        <w:spacing w:before="0" w:after="0"/>
        <w:ind w:left="0" w:right="0"/>
        <w:rPr>
          <w:rFonts w:ascii="Arial" w:hAnsi="Arial" w:cs="Arial"/>
          <w:bCs/>
          <w:iCs/>
          <w:color w:val="000000" w:themeColor="text1"/>
        </w:rPr>
      </w:pPr>
    </w:p>
    <w:p w14:paraId="1DA31E9B" w14:textId="77777777" w:rsidR="00CC5F37" w:rsidRDefault="00CC5F37" w:rsidP="00330EF1">
      <w:pPr>
        <w:ind w:left="0"/>
        <w:rPr>
          <w:rFonts w:ascii="Arial" w:hAnsi="Arial" w:cs="Arial"/>
          <w:bCs/>
          <w:iCs/>
          <w:color w:val="000000" w:themeColor="text1"/>
          <w:szCs w:val="24"/>
        </w:rPr>
      </w:pPr>
      <w:r>
        <w:rPr>
          <w:noProof/>
          <w:lang w:eastAsia="en-GB"/>
        </w:rPr>
        <w:drawing>
          <wp:anchor distT="0" distB="0" distL="114300" distR="114300" simplePos="0" relativeHeight="251664384" behindDoc="0" locked="0" layoutInCell="1" allowOverlap="1" wp14:anchorId="658F5EC9" wp14:editId="48343A95">
            <wp:simplePos x="914400" y="5096786"/>
            <wp:positionH relativeFrom="column">
              <wp:align>center</wp:align>
            </wp:positionH>
            <wp:positionV relativeFrom="paragraph">
              <wp:posOffset>-3810</wp:posOffset>
            </wp:positionV>
            <wp:extent cx="4190400" cy="1090800"/>
            <wp:effectExtent l="0" t="0" r="635" b="0"/>
            <wp:wrapSquare wrapText="bothSides"/>
            <wp:docPr id="32" name="Picture 32" descr="Flu Season 2020-21 « The Hart Surge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Flu Season 2020-21 « The Hart Surgery"/>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4190400" cy="10908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BFC15E4" w14:textId="77777777" w:rsidR="00330EF1" w:rsidRDefault="00330EF1" w:rsidP="00330EF1">
      <w:pPr>
        <w:ind w:left="0"/>
        <w:rPr>
          <w:rFonts w:ascii="Arial" w:hAnsi="Arial" w:cs="Arial"/>
          <w:bCs/>
          <w:iCs/>
          <w:color w:val="000000" w:themeColor="text1"/>
          <w:szCs w:val="24"/>
        </w:rPr>
      </w:pPr>
    </w:p>
    <w:p w14:paraId="090BF729" w14:textId="77777777" w:rsidR="00330EF1" w:rsidRDefault="00330EF1" w:rsidP="00330EF1">
      <w:pPr>
        <w:ind w:left="0"/>
        <w:rPr>
          <w:rFonts w:ascii="Arial" w:hAnsi="Arial" w:cs="Arial"/>
          <w:bCs/>
          <w:iCs/>
          <w:color w:val="000000" w:themeColor="text1"/>
          <w:szCs w:val="24"/>
        </w:rPr>
      </w:pPr>
    </w:p>
    <w:p w14:paraId="74F75E5D" w14:textId="77777777" w:rsidR="00330EF1" w:rsidRPr="00E82FE8" w:rsidRDefault="00330EF1" w:rsidP="00330EF1">
      <w:pPr>
        <w:ind w:left="0"/>
        <w:rPr>
          <w:rFonts w:ascii="Arial" w:hAnsi="Arial" w:cs="Arial"/>
          <w:bCs/>
          <w:iCs/>
          <w:color w:val="000000" w:themeColor="text1"/>
          <w:szCs w:val="24"/>
        </w:rPr>
      </w:pPr>
    </w:p>
    <w:p w14:paraId="15D9F4C1" w14:textId="77777777" w:rsidR="00CC5F37" w:rsidRDefault="00CC5F37" w:rsidP="00CC5F37">
      <w:pPr>
        <w:spacing w:before="120" w:after="120"/>
        <w:rPr>
          <w:rFonts w:ascii="Arial" w:hAnsi="Arial" w:cs="Arial"/>
          <w:b/>
          <w:bCs/>
          <w:iCs/>
          <w:color w:val="4389D7" w:themeColor="text2" w:themeTint="99"/>
          <w:sz w:val="26"/>
          <w:szCs w:val="26"/>
        </w:rPr>
      </w:pPr>
    </w:p>
    <w:p w14:paraId="6B553FAF" w14:textId="77777777" w:rsidR="00CC5F37" w:rsidRPr="00CC5F37" w:rsidRDefault="00CC5F37" w:rsidP="00CC5F37">
      <w:pPr>
        <w:spacing w:before="0" w:after="0"/>
        <w:ind w:left="0" w:right="0"/>
        <w:rPr>
          <w:rFonts w:ascii="Arial" w:hAnsi="Arial" w:cs="Arial"/>
          <w:bCs/>
          <w:iCs/>
          <w:color w:val="000000" w:themeColor="text1"/>
          <w:kern w:val="0"/>
          <w:szCs w:val="24"/>
        </w:rPr>
      </w:pPr>
    </w:p>
    <w:p w14:paraId="486DD6C2" w14:textId="77777777" w:rsidR="00F27ABE" w:rsidRDefault="00F27ABE" w:rsidP="00F27ABE">
      <w:pPr>
        <w:ind w:left="504"/>
        <w:jc w:val="right"/>
        <w:rPr>
          <w:smallCaps/>
          <w:color w:val="009DD9" w:themeColor="accent2"/>
          <w:sz w:val="28"/>
          <w:szCs w:val="24"/>
        </w:rPr>
      </w:pPr>
    </w:p>
    <w:p w14:paraId="2449D0F9" w14:textId="1D8B7B1C" w:rsidR="00EF3FAB" w:rsidRPr="00B42082" w:rsidRDefault="007E1312" w:rsidP="00F27ABE">
      <w:pPr>
        <w:spacing w:before="0" w:after="0"/>
        <w:ind w:left="0"/>
        <w:rPr>
          <w:rFonts w:ascii="Arial" w:hAnsi="Arial" w:cs="Arial"/>
          <w:b/>
          <w:bCs/>
          <w:color w:val="000000" w:themeColor="text1"/>
          <w:sz w:val="72"/>
          <w:szCs w:val="72"/>
          <w:u w:val="single"/>
        </w:rPr>
      </w:pPr>
      <w:r>
        <w:rPr>
          <w:rFonts w:ascii="Aptos" w:eastAsia="Aptos" w:hAnsi="Aptos" w:cs="Times New Roman"/>
          <w:color w:val="auto"/>
          <w:kern w:val="2"/>
          <w:sz w:val="22"/>
          <w:szCs w:val="22"/>
          <w:lang w:eastAsia="en-US"/>
          <w14:ligatures w14:val="standardContextual"/>
        </w:rPr>
        <w:t xml:space="preserve">                                                                                                                                                                                                                                                                                               </w:t>
      </w:r>
    </w:p>
    <w:p w14:paraId="42B3A989" w14:textId="1674DD4B" w:rsidR="38563DC7" w:rsidRDefault="38563DC7" w:rsidP="38563DC7">
      <w:pPr>
        <w:spacing w:before="0" w:after="0" w:line="259" w:lineRule="auto"/>
        <w:ind w:left="0"/>
        <w:rPr>
          <w:rFonts w:ascii="Arial" w:eastAsia="Arial" w:hAnsi="Arial" w:cs="Arial"/>
          <w:noProof/>
          <w:szCs w:val="24"/>
        </w:rPr>
      </w:pPr>
    </w:p>
    <w:sectPr w:rsidR="38563DC7" w:rsidSect="009A186C">
      <w:headerReference w:type="even" r:id="rId29"/>
      <w:headerReference w:type="default" r:id="rId30"/>
      <w:footerReference w:type="even" r:id="rId31"/>
      <w:footerReference w:type="default" r:id="rId32"/>
      <w:headerReference w:type="first" r:id="rId33"/>
      <w:footerReference w:type="first" r:id="rId34"/>
      <w:pgSz w:w="11906" w:h="16838" w:code="9"/>
      <w:pgMar w:top="284" w:right="720" w:bottom="720" w:left="72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6694C7C" w14:textId="77777777" w:rsidR="00D26C5D" w:rsidRDefault="00D26C5D" w:rsidP="00A66B18">
      <w:pPr>
        <w:spacing w:before="0" w:after="0"/>
      </w:pPr>
      <w:r>
        <w:separator/>
      </w:r>
    </w:p>
  </w:endnote>
  <w:endnote w:type="continuationSeparator" w:id="0">
    <w:p w14:paraId="262D00E0" w14:textId="77777777" w:rsidR="00D26C5D" w:rsidRDefault="00D26C5D" w:rsidP="00A66B18">
      <w:pPr>
        <w:spacing w:before="0"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HGGothicE">
    <w:charset w:val="80"/>
    <w:family w:val="modern"/>
    <w:pitch w:val="fixed"/>
    <w:sig w:usb0="E00002FF" w:usb1="2AC7EDFE" w:usb2="00000012" w:usb3="00000000" w:csb0="00020001" w:csb1="00000000"/>
  </w:font>
  <w:font w:name="Franklin Gothic Medium">
    <w:panose1 w:val="020B0603020102020204"/>
    <w:charset w:val="00"/>
    <w:family w:val="swiss"/>
    <w:pitch w:val="variable"/>
    <w:sig w:usb0="00000287" w:usb1="00000000" w:usb2="00000000" w:usb3="00000000" w:csb0="0000009F" w:csb1="00000000"/>
  </w:font>
  <w:font w:name="HGSoeiKakugothicUB">
    <w:charset w:val="80"/>
    <w:family w:val="modern"/>
    <w:pitch w:val="fixed"/>
    <w:sig w:usb0="E00002FF" w:usb1="2AC7EDFE" w:usb2="00000012" w:usb3="00000000" w:csb0="00020001" w:csb1="00000000"/>
  </w:font>
  <w:font w:name="Calibri">
    <w:panose1 w:val="020F0502020204030204"/>
    <w:charset w:val="00"/>
    <w:family w:val="swiss"/>
    <w:pitch w:val="variable"/>
    <w:sig w:usb0="E4002EFF" w:usb1="C200247B" w:usb2="00000009" w:usb3="00000000" w:csb0="000001FF" w:csb1="00000000"/>
  </w:font>
  <w:font w:name="Bahnschrift">
    <w:panose1 w:val="020B0502040204020203"/>
    <w:charset w:val="00"/>
    <w:family w:val="swiss"/>
    <w:pitch w:val="variable"/>
    <w:sig w:usb0="A00002C7" w:usb1="00000002" w:usb2="00000000" w:usb3="00000000" w:csb0="0000019F" w:csb1="00000000"/>
  </w:font>
  <w:font w:name="Aharoni">
    <w:charset w:val="B1"/>
    <w:family w:val="auto"/>
    <w:pitch w:val="variable"/>
    <w:sig w:usb0="00000803" w:usb1="00000000" w:usb2="00000000" w:usb3="00000000" w:csb0="00000021"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2F6675" w14:textId="77777777" w:rsidR="00963DC4" w:rsidRDefault="00963DC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573017" w14:textId="2E66583B" w:rsidR="00963DC4" w:rsidRPr="005C548C" w:rsidRDefault="00556BC9" w:rsidP="00CE2A6F">
    <w:pPr>
      <w:pStyle w:val="Footer"/>
      <w:jc w:val="center"/>
      <w:rPr>
        <w:rFonts w:ascii="Calibri" w:hAnsi="Calibri" w:cs="Calibri"/>
        <w:b/>
        <w:bCs/>
        <w:i/>
        <w:iCs/>
        <w:color w:val="4389D7" w:themeColor="text2" w:themeTint="99"/>
        <w:sz w:val="20"/>
      </w:rPr>
    </w:pPr>
    <w:r w:rsidRPr="005C548C">
      <w:rPr>
        <w:rFonts w:ascii="Calibri" w:hAnsi="Calibri" w:cs="Calibri"/>
        <w:b/>
        <w:bCs/>
        <w:i/>
        <w:iCs/>
        <w:color w:val="4389D7" w:themeColor="text2" w:themeTint="99"/>
        <w:sz w:val="20"/>
      </w:rPr>
      <w:t>“Ash Grove Medical Centre aspires to be at the heart of our local community. We aim to offer caring, timely, proactive and appropriate responses to the needs of our population.”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D1B959" w14:textId="77777777" w:rsidR="00963DC4" w:rsidRDefault="00963DC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97C33F8" w14:textId="77777777" w:rsidR="00D26C5D" w:rsidRDefault="00D26C5D" w:rsidP="00A66B18">
      <w:pPr>
        <w:spacing w:before="0" w:after="0"/>
      </w:pPr>
      <w:r>
        <w:separator/>
      </w:r>
    </w:p>
  </w:footnote>
  <w:footnote w:type="continuationSeparator" w:id="0">
    <w:p w14:paraId="7F6805E6" w14:textId="77777777" w:rsidR="00D26C5D" w:rsidRDefault="00D26C5D" w:rsidP="00A66B18">
      <w:pPr>
        <w:spacing w:before="0"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9DB4DF" w14:textId="77777777" w:rsidR="00963DC4" w:rsidRDefault="00963DC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997B8E" w14:textId="77777777" w:rsidR="00963DC4" w:rsidRDefault="00963DC4">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71EFC0" w14:textId="77777777" w:rsidR="00963DC4" w:rsidRDefault="00963DC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F630BC3"/>
    <w:multiLevelType w:val="hybridMultilevel"/>
    <w:tmpl w:val="7722ECFE"/>
    <w:lvl w:ilvl="0" w:tplc="3C76FC7A">
      <w:numFmt w:val="bullet"/>
      <w:lvlText w:val=""/>
      <w:lvlJc w:val="left"/>
      <w:pPr>
        <w:ind w:left="720" w:hanging="360"/>
      </w:pPr>
      <w:rPr>
        <w:rFonts w:ascii="Symbol" w:eastAsiaTheme="minorHAnsi" w:hAnsi="Symbol"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54C97079"/>
    <w:multiLevelType w:val="hybridMultilevel"/>
    <w:tmpl w:val="254E97C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5B7854FC"/>
    <w:multiLevelType w:val="hybridMultilevel"/>
    <w:tmpl w:val="3F0615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662F60AE"/>
    <w:multiLevelType w:val="hybridMultilevel"/>
    <w:tmpl w:val="EE329E8A"/>
    <w:lvl w:ilvl="0" w:tplc="1AD49B64">
      <w:numFmt w:val="bullet"/>
      <w:lvlText w:val=""/>
      <w:lvlJc w:val="left"/>
      <w:pPr>
        <w:ind w:left="720" w:hanging="360"/>
      </w:pPr>
      <w:rPr>
        <w:rFonts w:ascii="Symbol" w:eastAsiaTheme="minorHAnsi" w:hAnsi="Symbol"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73CC29BC"/>
    <w:multiLevelType w:val="hybridMultilevel"/>
    <w:tmpl w:val="8788E83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102724220">
    <w:abstractNumId w:val="0"/>
  </w:num>
  <w:num w:numId="2" w16cid:durableId="1333723492">
    <w:abstractNumId w:val="3"/>
  </w:num>
  <w:num w:numId="3" w16cid:durableId="1759709006">
    <w:abstractNumId w:val="2"/>
  </w:num>
  <w:num w:numId="4" w16cid:durableId="8334987">
    <w:abstractNumId w:val="1"/>
  </w:num>
  <w:num w:numId="5" w16cid:durableId="1220557690">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removePersonalInformation/>
  <w:removeDateAndTime/>
  <w:displayBackgroundShape/>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52EFF"/>
    <w:rsid w:val="00030C2F"/>
    <w:rsid w:val="00074EE3"/>
    <w:rsid w:val="00083BAA"/>
    <w:rsid w:val="000B0CE8"/>
    <w:rsid w:val="000B6FE8"/>
    <w:rsid w:val="000D0F08"/>
    <w:rsid w:val="000E622C"/>
    <w:rsid w:val="000F2B90"/>
    <w:rsid w:val="0010638D"/>
    <w:rsid w:val="0010680C"/>
    <w:rsid w:val="001313F0"/>
    <w:rsid w:val="00152B0B"/>
    <w:rsid w:val="001766D6"/>
    <w:rsid w:val="00192419"/>
    <w:rsid w:val="001B404B"/>
    <w:rsid w:val="001C270D"/>
    <w:rsid w:val="001D7DBB"/>
    <w:rsid w:val="001E2320"/>
    <w:rsid w:val="00214E28"/>
    <w:rsid w:val="00220A29"/>
    <w:rsid w:val="002229F0"/>
    <w:rsid w:val="00230292"/>
    <w:rsid w:val="00266AC5"/>
    <w:rsid w:val="002B5AC7"/>
    <w:rsid w:val="002D6346"/>
    <w:rsid w:val="00330EF1"/>
    <w:rsid w:val="00330F55"/>
    <w:rsid w:val="00352B81"/>
    <w:rsid w:val="00373034"/>
    <w:rsid w:val="00394757"/>
    <w:rsid w:val="003A0150"/>
    <w:rsid w:val="003A7BFE"/>
    <w:rsid w:val="003E24DF"/>
    <w:rsid w:val="0041428F"/>
    <w:rsid w:val="004536B8"/>
    <w:rsid w:val="004A2B0D"/>
    <w:rsid w:val="00523680"/>
    <w:rsid w:val="00556BC9"/>
    <w:rsid w:val="005C2210"/>
    <w:rsid w:val="005C548C"/>
    <w:rsid w:val="005E4A37"/>
    <w:rsid w:val="006014A8"/>
    <w:rsid w:val="00612CD8"/>
    <w:rsid w:val="00615018"/>
    <w:rsid w:val="006211DA"/>
    <w:rsid w:val="0062123A"/>
    <w:rsid w:val="00632374"/>
    <w:rsid w:val="00646E75"/>
    <w:rsid w:val="00684666"/>
    <w:rsid w:val="0069383F"/>
    <w:rsid w:val="006C370F"/>
    <w:rsid w:val="006F6F10"/>
    <w:rsid w:val="00704B6B"/>
    <w:rsid w:val="00772E5B"/>
    <w:rsid w:val="00783E79"/>
    <w:rsid w:val="007B5AE8"/>
    <w:rsid w:val="007E1312"/>
    <w:rsid w:val="007E628D"/>
    <w:rsid w:val="007F5192"/>
    <w:rsid w:val="00801DF5"/>
    <w:rsid w:val="00823167"/>
    <w:rsid w:val="00831721"/>
    <w:rsid w:val="00852242"/>
    <w:rsid w:val="00862A06"/>
    <w:rsid w:val="00880436"/>
    <w:rsid w:val="00884A6C"/>
    <w:rsid w:val="008A02C8"/>
    <w:rsid w:val="0093083B"/>
    <w:rsid w:val="00956419"/>
    <w:rsid w:val="00963DC4"/>
    <w:rsid w:val="00994D07"/>
    <w:rsid w:val="009A186C"/>
    <w:rsid w:val="009B1BFC"/>
    <w:rsid w:val="009C134A"/>
    <w:rsid w:val="009E281E"/>
    <w:rsid w:val="00A26FE7"/>
    <w:rsid w:val="00A632F9"/>
    <w:rsid w:val="00A66B18"/>
    <w:rsid w:val="00A6783B"/>
    <w:rsid w:val="00A96CF8"/>
    <w:rsid w:val="00AA089B"/>
    <w:rsid w:val="00AE1388"/>
    <w:rsid w:val="00AF3982"/>
    <w:rsid w:val="00B20BD4"/>
    <w:rsid w:val="00B42082"/>
    <w:rsid w:val="00B47488"/>
    <w:rsid w:val="00B50294"/>
    <w:rsid w:val="00B57A40"/>
    <w:rsid w:val="00B57D6E"/>
    <w:rsid w:val="00B721AB"/>
    <w:rsid w:val="00B93312"/>
    <w:rsid w:val="00BA0835"/>
    <w:rsid w:val="00BC20AB"/>
    <w:rsid w:val="00BE56D8"/>
    <w:rsid w:val="00C701F7"/>
    <w:rsid w:val="00C70786"/>
    <w:rsid w:val="00CA5E1C"/>
    <w:rsid w:val="00CC5F37"/>
    <w:rsid w:val="00CE29BC"/>
    <w:rsid w:val="00CE2A6F"/>
    <w:rsid w:val="00D10958"/>
    <w:rsid w:val="00D26C5D"/>
    <w:rsid w:val="00D47FCF"/>
    <w:rsid w:val="00D57FA0"/>
    <w:rsid w:val="00D66593"/>
    <w:rsid w:val="00D9785E"/>
    <w:rsid w:val="00DD14AB"/>
    <w:rsid w:val="00DE6DA2"/>
    <w:rsid w:val="00DF2D30"/>
    <w:rsid w:val="00E00F14"/>
    <w:rsid w:val="00E4786A"/>
    <w:rsid w:val="00E52EFF"/>
    <w:rsid w:val="00E554B9"/>
    <w:rsid w:val="00E55D74"/>
    <w:rsid w:val="00E6540C"/>
    <w:rsid w:val="00E81E2A"/>
    <w:rsid w:val="00ED32C9"/>
    <w:rsid w:val="00EE0952"/>
    <w:rsid w:val="00EF3FAB"/>
    <w:rsid w:val="00F0000A"/>
    <w:rsid w:val="00F00D12"/>
    <w:rsid w:val="00F27ABE"/>
    <w:rsid w:val="00F716B3"/>
    <w:rsid w:val="00F959B4"/>
    <w:rsid w:val="00FE0F43"/>
    <w:rsid w:val="0311AFED"/>
    <w:rsid w:val="03E26E81"/>
    <w:rsid w:val="06A303AC"/>
    <w:rsid w:val="08A9DAE0"/>
    <w:rsid w:val="0AC9FEF4"/>
    <w:rsid w:val="0AE1793E"/>
    <w:rsid w:val="10F9F67F"/>
    <w:rsid w:val="13F96A13"/>
    <w:rsid w:val="17ED4EBB"/>
    <w:rsid w:val="18324B4B"/>
    <w:rsid w:val="18F40EC4"/>
    <w:rsid w:val="236D79AE"/>
    <w:rsid w:val="2A527646"/>
    <w:rsid w:val="2D3A6047"/>
    <w:rsid w:val="2F16D728"/>
    <w:rsid w:val="32B5C200"/>
    <w:rsid w:val="38563DC7"/>
    <w:rsid w:val="3A0E70BA"/>
    <w:rsid w:val="3E678E03"/>
    <w:rsid w:val="3FB5158E"/>
    <w:rsid w:val="40B07CA0"/>
    <w:rsid w:val="436D230D"/>
    <w:rsid w:val="49AA34DC"/>
    <w:rsid w:val="4AC57C36"/>
    <w:rsid w:val="4E6AE4FC"/>
    <w:rsid w:val="559872BD"/>
    <w:rsid w:val="569365CA"/>
    <w:rsid w:val="58CD0EAC"/>
    <w:rsid w:val="5C11EF35"/>
    <w:rsid w:val="5D4C542E"/>
    <w:rsid w:val="60D4BE68"/>
    <w:rsid w:val="684006E3"/>
    <w:rsid w:val="6DAA82C3"/>
    <w:rsid w:val="73D290D5"/>
    <w:rsid w:val="7834CFE3"/>
    <w:rsid w:val="7863BF07"/>
    <w:rsid w:val="78711930"/>
    <w:rsid w:val="78B2038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4BBE02B"/>
  <w14:defaultImageDpi w14:val="32767"/>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n-GB" w:eastAsia="ja-JP" w:bidi="ar-SA"/>
      </w:rPr>
    </w:rPrDefault>
    <w:pPrDefault/>
  </w:docDefaults>
  <w:latentStyles w:defLockedState="0" w:defUIPriority="99" w:defSemiHidden="0" w:defUnhideWhenUsed="0" w:defQFormat="0" w:count="376">
    <w:lsdException w:name="Normal" w:uiPriority="0" w:qFormat="1"/>
    <w:lsdException w:name="heading 1" w:uiPriority="8" w:qFormat="1"/>
    <w:lsdException w:name="heading 2" w:semiHidden="1" w:uiPriority="9" w:unhideWhenUsed="1" w:qFormat="1"/>
    <w:lsdException w:name="heading 3" w:semiHidden="1" w:uiPriority="9" w:qFormat="1"/>
    <w:lsdException w:name="heading 4" w:semiHidden="1" w:uiPriority="9"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iPriority="6" w:unhideWhenUsed="1" w:qFormat="1"/>
    <w:lsdException w:name="Signature" w:semiHidden="1" w:uiPriority="7" w:unhideWhenUsed="1" w:qFormat="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iPriority="4" w:unhideWhenUsed="1" w:qFormat="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1"/>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semiHidden="1"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lsdException w:name="Unresolved Mention" w:semiHidden="1"/>
    <w:lsdException w:name="Smart Link" w:semiHidden="1" w:unhideWhenUsed="1"/>
  </w:latentStyles>
  <w:style w:type="paragraph" w:default="1" w:styleId="Normal">
    <w:name w:val="Normal"/>
    <w:qFormat/>
    <w:rsid w:val="00F27ABE"/>
    <w:pPr>
      <w:spacing w:before="40" w:after="360"/>
      <w:ind w:left="720" w:right="720"/>
    </w:pPr>
    <w:rPr>
      <w:rFonts w:eastAsiaTheme="minorHAnsi"/>
      <w:color w:val="595959" w:themeColor="text1" w:themeTint="A6"/>
      <w:kern w:val="20"/>
      <w:szCs w:val="20"/>
    </w:rPr>
  </w:style>
  <w:style w:type="paragraph" w:styleId="Heading1">
    <w:name w:val="heading 1"/>
    <w:basedOn w:val="Normal"/>
    <w:next w:val="Normal"/>
    <w:link w:val="Heading1Char"/>
    <w:uiPriority w:val="8"/>
    <w:unhideWhenUsed/>
    <w:qFormat/>
    <w:rsid w:val="003E24DF"/>
    <w:pPr>
      <w:spacing w:before="0"/>
      <w:contextualSpacing/>
      <w:outlineLvl w:val="0"/>
    </w:pPr>
    <w:rPr>
      <w:rFonts w:asciiTheme="majorHAnsi" w:eastAsiaTheme="majorEastAsia" w:hAnsiTheme="majorHAnsi" w:cstheme="majorBidi"/>
      <w:caps/>
      <w:color w:val="112F51" w:themeColor="accent1" w:themeShade="BF"/>
    </w:rPr>
  </w:style>
  <w:style w:type="paragraph" w:styleId="Heading2">
    <w:name w:val="heading 2"/>
    <w:basedOn w:val="Normal"/>
    <w:next w:val="Normal"/>
    <w:link w:val="Heading2Char"/>
    <w:uiPriority w:val="9"/>
    <w:unhideWhenUsed/>
    <w:qFormat/>
    <w:rsid w:val="004A2B0D"/>
    <w:pPr>
      <w:keepNext/>
      <w:keepLines/>
      <w:spacing w:after="0"/>
      <w:outlineLvl w:val="1"/>
    </w:pPr>
    <w:rPr>
      <w:rFonts w:asciiTheme="majorHAnsi" w:eastAsiaTheme="majorEastAsia" w:hAnsiTheme="majorHAnsi" w:cstheme="majorBidi"/>
      <w:color w:val="112F51" w:themeColor="accent1" w:themeShade="BF"/>
      <w:sz w:val="26"/>
      <w:szCs w:val="26"/>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8"/>
    <w:rsid w:val="003E24DF"/>
    <w:rPr>
      <w:rFonts w:asciiTheme="majorHAnsi" w:eastAsiaTheme="majorEastAsia" w:hAnsiTheme="majorHAnsi" w:cstheme="majorBidi"/>
      <w:caps/>
      <w:color w:val="112F51" w:themeColor="accent1" w:themeShade="BF"/>
      <w:kern w:val="20"/>
      <w:sz w:val="20"/>
      <w:szCs w:val="20"/>
    </w:rPr>
  </w:style>
  <w:style w:type="paragraph" w:customStyle="1" w:styleId="Recipient">
    <w:name w:val="Recipient"/>
    <w:basedOn w:val="Normal"/>
    <w:uiPriority w:val="3"/>
    <w:qFormat/>
    <w:rsid w:val="00A66B18"/>
    <w:pPr>
      <w:spacing w:before="840" w:after="40"/>
    </w:pPr>
    <w:rPr>
      <w:b/>
      <w:bCs/>
      <w:color w:val="000000" w:themeColor="text1"/>
    </w:rPr>
  </w:style>
  <w:style w:type="paragraph" w:styleId="Salutation">
    <w:name w:val="Salutation"/>
    <w:basedOn w:val="Normal"/>
    <w:link w:val="SalutationChar"/>
    <w:uiPriority w:val="4"/>
    <w:unhideWhenUsed/>
    <w:qFormat/>
    <w:rsid w:val="00A66B18"/>
    <w:pPr>
      <w:spacing w:before="720"/>
    </w:pPr>
  </w:style>
  <w:style w:type="character" w:customStyle="1" w:styleId="SalutationChar">
    <w:name w:val="Salutation Char"/>
    <w:basedOn w:val="DefaultParagraphFont"/>
    <w:link w:val="Salutation"/>
    <w:uiPriority w:val="4"/>
    <w:rsid w:val="00A66B18"/>
    <w:rPr>
      <w:rFonts w:eastAsiaTheme="minorHAnsi"/>
      <w:color w:val="595959" w:themeColor="text1" w:themeTint="A6"/>
      <w:kern w:val="20"/>
      <w:sz w:val="20"/>
      <w:szCs w:val="20"/>
    </w:rPr>
  </w:style>
  <w:style w:type="paragraph" w:styleId="Closing">
    <w:name w:val="Closing"/>
    <w:basedOn w:val="Normal"/>
    <w:next w:val="Signature"/>
    <w:link w:val="ClosingChar"/>
    <w:uiPriority w:val="6"/>
    <w:unhideWhenUsed/>
    <w:qFormat/>
    <w:rsid w:val="00A6783B"/>
    <w:pPr>
      <w:spacing w:before="480" w:after="960"/>
    </w:pPr>
  </w:style>
  <w:style w:type="character" w:customStyle="1" w:styleId="ClosingChar">
    <w:name w:val="Closing Char"/>
    <w:basedOn w:val="DefaultParagraphFont"/>
    <w:link w:val="Closing"/>
    <w:uiPriority w:val="6"/>
    <w:rsid w:val="00A6783B"/>
    <w:rPr>
      <w:rFonts w:eastAsiaTheme="minorHAnsi"/>
      <w:color w:val="595959" w:themeColor="text1" w:themeTint="A6"/>
      <w:kern w:val="20"/>
      <w:szCs w:val="20"/>
    </w:rPr>
  </w:style>
  <w:style w:type="paragraph" w:styleId="Signature">
    <w:name w:val="Signature"/>
    <w:basedOn w:val="Normal"/>
    <w:link w:val="SignatureChar"/>
    <w:uiPriority w:val="7"/>
    <w:unhideWhenUsed/>
    <w:qFormat/>
    <w:rsid w:val="00A6783B"/>
    <w:pPr>
      <w:contextualSpacing/>
    </w:pPr>
    <w:rPr>
      <w:b/>
      <w:bCs/>
      <w:color w:val="17406D" w:themeColor="accent1"/>
    </w:rPr>
  </w:style>
  <w:style w:type="character" w:customStyle="1" w:styleId="SignatureChar">
    <w:name w:val="Signature Char"/>
    <w:basedOn w:val="DefaultParagraphFont"/>
    <w:link w:val="Signature"/>
    <w:uiPriority w:val="7"/>
    <w:rsid w:val="00A6783B"/>
    <w:rPr>
      <w:rFonts w:eastAsiaTheme="minorHAnsi"/>
      <w:b/>
      <w:bCs/>
      <w:color w:val="17406D" w:themeColor="accent1"/>
      <w:kern w:val="20"/>
      <w:szCs w:val="20"/>
    </w:rPr>
  </w:style>
  <w:style w:type="paragraph" w:styleId="Header">
    <w:name w:val="header"/>
    <w:basedOn w:val="Normal"/>
    <w:link w:val="HeaderChar"/>
    <w:uiPriority w:val="99"/>
    <w:unhideWhenUsed/>
    <w:rsid w:val="003E24DF"/>
    <w:pPr>
      <w:spacing w:after="0"/>
      <w:jc w:val="right"/>
    </w:pPr>
  </w:style>
  <w:style w:type="character" w:customStyle="1" w:styleId="HeaderChar">
    <w:name w:val="Header Char"/>
    <w:basedOn w:val="DefaultParagraphFont"/>
    <w:link w:val="Header"/>
    <w:uiPriority w:val="99"/>
    <w:rsid w:val="003E24DF"/>
    <w:rPr>
      <w:rFonts w:eastAsiaTheme="minorHAnsi"/>
      <w:color w:val="595959" w:themeColor="text1" w:themeTint="A6"/>
      <w:kern w:val="20"/>
      <w:sz w:val="20"/>
      <w:szCs w:val="20"/>
    </w:rPr>
  </w:style>
  <w:style w:type="character" w:styleId="Strong">
    <w:name w:val="Strong"/>
    <w:basedOn w:val="DefaultParagraphFont"/>
    <w:uiPriority w:val="1"/>
    <w:semiHidden/>
    <w:rsid w:val="003E24DF"/>
    <w:rPr>
      <w:b/>
      <w:bCs/>
    </w:rPr>
  </w:style>
  <w:style w:type="paragraph" w:customStyle="1" w:styleId="ContactInfo">
    <w:name w:val="Contact Info"/>
    <w:basedOn w:val="Normal"/>
    <w:uiPriority w:val="1"/>
    <w:qFormat/>
    <w:rsid w:val="00A66B18"/>
    <w:pPr>
      <w:spacing w:before="0" w:after="0"/>
    </w:pPr>
    <w:rPr>
      <w:color w:val="FFFFFF" w:themeColor="background1"/>
    </w:rPr>
  </w:style>
  <w:style w:type="character" w:customStyle="1" w:styleId="Heading2Char">
    <w:name w:val="Heading 2 Char"/>
    <w:basedOn w:val="DefaultParagraphFont"/>
    <w:link w:val="Heading2"/>
    <w:uiPriority w:val="9"/>
    <w:rsid w:val="004A2B0D"/>
    <w:rPr>
      <w:rFonts w:asciiTheme="majorHAnsi" w:eastAsiaTheme="majorEastAsia" w:hAnsiTheme="majorHAnsi" w:cstheme="majorBidi"/>
      <w:color w:val="112F51" w:themeColor="accent1" w:themeShade="BF"/>
      <w:kern w:val="20"/>
      <w:sz w:val="26"/>
      <w:szCs w:val="26"/>
    </w:rPr>
  </w:style>
  <w:style w:type="paragraph" w:styleId="NormalWeb">
    <w:name w:val="Normal (Web)"/>
    <w:basedOn w:val="Normal"/>
    <w:uiPriority w:val="99"/>
    <w:semiHidden/>
    <w:unhideWhenUsed/>
    <w:rsid w:val="00083BAA"/>
    <w:pPr>
      <w:spacing w:before="100" w:beforeAutospacing="1" w:after="100" w:afterAutospacing="1"/>
    </w:pPr>
    <w:rPr>
      <w:rFonts w:ascii="Times New Roman" w:eastAsiaTheme="minorEastAsia" w:hAnsi="Times New Roman" w:cs="Times New Roman"/>
      <w:color w:val="auto"/>
      <w:kern w:val="0"/>
      <w:szCs w:val="24"/>
    </w:rPr>
  </w:style>
  <w:style w:type="character" w:styleId="PlaceholderText">
    <w:name w:val="Placeholder Text"/>
    <w:basedOn w:val="DefaultParagraphFont"/>
    <w:uiPriority w:val="99"/>
    <w:semiHidden/>
    <w:rsid w:val="001766D6"/>
    <w:rPr>
      <w:color w:val="808080"/>
    </w:rPr>
  </w:style>
  <w:style w:type="paragraph" w:styleId="Footer">
    <w:name w:val="footer"/>
    <w:basedOn w:val="Normal"/>
    <w:link w:val="FooterChar"/>
    <w:uiPriority w:val="99"/>
    <w:unhideWhenUsed/>
    <w:rsid w:val="00A66B18"/>
    <w:pPr>
      <w:tabs>
        <w:tab w:val="center" w:pos="4680"/>
        <w:tab w:val="right" w:pos="9360"/>
      </w:tabs>
      <w:spacing w:before="0" w:after="0"/>
    </w:pPr>
  </w:style>
  <w:style w:type="character" w:customStyle="1" w:styleId="FooterChar">
    <w:name w:val="Footer Char"/>
    <w:basedOn w:val="DefaultParagraphFont"/>
    <w:link w:val="Footer"/>
    <w:uiPriority w:val="99"/>
    <w:rsid w:val="00A66B18"/>
    <w:rPr>
      <w:rFonts w:eastAsiaTheme="minorHAnsi"/>
      <w:color w:val="595959" w:themeColor="text1" w:themeTint="A6"/>
      <w:kern w:val="20"/>
      <w:sz w:val="20"/>
      <w:szCs w:val="20"/>
    </w:rPr>
  </w:style>
  <w:style w:type="paragraph" w:customStyle="1" w:styleId="Logo">
    <w:name w:val="Logo"/>
    <w:basedOn w:val="Normal"/>
    <w:next w:val="Normal"/>
    <w:link w:val="LogoChar"/>
    <w:qFormat/>
    <w:rsid w:val="00AA089B"/>
    <w:pPr>
      <w:spacing w:before="0" w:after="0"/>
      <w:ind w:left="-180" w:right="-24"/>
      <w:jc w:val="center"/>
    </w:pPr>
    <w:rPr>
      <w:rFonts w:hAnsi="Calibri"/>
      <w:b/>
      <w:bCs/>
      <w:color w:val="FFFFFF" w:themeColor="background1"/>
      <w:spacing w:val="120"/>
      <w:kern w:val="24"/>
      <w:sz w:val="44"/>
      <w:szCs w:val="48"/>
    </w:rPr>
  </w:style>
  <w:style w:type="character" w:customStyle="1" w:styleId="LogoChar">
    <w:name w:val="Logo Char"/>
    <w:basedOn w:val="DefaultParagraphFont"/>
    <w:link w:val="Logo"/>
    <w:rsid w:val="00AA089B"/>
    <w:rPr>
      <w:rFonts w:eastAsiaTheme="minorHAnsi" w:hAnsi="Calibri"/>
      <w:b/>
      <w:bCs/>
      <w:color w:val="FFFFFF" w:themeColor="background1"/>
      <w:spacing w:val="120"/>
      <w:kern w:val="24"/>
      <w:sz w:val="44"/>
      <w:szCs w:val="48"/>
    </w:rPr>
  </w:style>
  <w:style w:type="paragraph" w:styleId="NoSpacing">
    <w:name w:val="No Spacing"/>
    <w:link w:val="NoSpacingChar"/>
    <w:uiPriority w:val="1"/>
    <w:qFormat/>
    <w:rsid w:val="7834CFE3"/>
  </w:style>
  <w:style w:type="paragraph" w:styleId="ListParagraph">
    <w:name w:val="List Paragraph"/>
    <w:basedOn w:val="Normal"/>
    <w:uiPriority w:val="34"/>
    <w:qFormat/>
    <w:rsid w:val="00EF3FAB"/>
    <w:pPr>
      <w:contextualSpacing/>
    </w:pPr>
  </w:style>
  <w:style w:type="character" w:styleId="Hyperlink">
    <w:name w:val="Hyperlink"/>
    <w:basedOn w:val="DefaultParagraphFont"/>
    <w:uiPriority w:val="99"/>
    <w:unhideWhenUsed/>
    <w:rsid w:val="00EF3FAB"/>
    <w:rPr>
      <w:color w:val="F49100" w:themeColor="hyperlink"/>
      <w:u w:val="single"/>
    </w:rPr>
  </w:style>
  <w:style w:type="character" w:styleId="UnresolvedMention">
    <w:name w:val="Unresolved Mention"/>
    <w:basedOn w:val="DefaultParagraphFont"/>
    <w:uiPriority w:val="99"/>
    <w:semiHidden/>
    <w:rsid w:val="00EF3FAB"/>
    <w:rPr>
      <w:color w:val="605E5C"/>
      <w:shd w:val="clear" w:color="auto" w:fill="E1DFDD"/>
    </w:rPr>
  </w:style>
  <w:style w:type="character" w:customStyle="1" w:styleId="NoSpacingChar">
    <w:name w:val="No Spacing Char"/>
    <w:basedOn w:val="DefaultParagraphFont"/>
    <w:link w:val="NoSpacing"/>
    <w:uiPriority w:val="1"/>
    <w:rsid w:val="00F27ABE"/>
  </w:style>
  <w:style w:type="paragraph" w:styleId="TOCHeading">
    <w:name w:val="TOC Heading"/>
    <w:basedOn w:val="Heading1"/>
    <w:next w:val="Normal"/>
    <w:uiPriority w:val="39"/>
    <w:unhideWhenUsed/>
    <w:qFormat/>
    <w:rsid w:val="00CC5F37"/>
    <w:pPr>
      <w:keepNext/>
      <w:keepLines/>
      <w:spacing w:before="240" w:after="0" w:line="259" w:lineRule="auto"/>
      <w:ind w:left="0" w:right="0"/>
      <w:contextualSpacing w:val="0"/>
      <w:outlineLvl w:val="9"/>
    </w:pPr>
    <w:rPr>
      <w:caps w:val="0"/>
      <w:kern w:val="0"/>
      <w:sz w:val="32"/>
      <w:szCs w:val="32"/>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5898036">
      <w:bodyDiv w:val="1"/>
      <w:marLeft w:val="0"/>
      <w:marRight w:val="0"/>
      <w:marTop w:val="0"/>
      <w:marBottom w:val="0"/>
      <w:divBdr>
        <w:top w:val="none" w:sz="0" w:space="0" w:color="auto"/>
        <w:left w:val="none" w:sz="0" w:space="0" w:color="auto"/>
        <w:bottom w:val="none" w:sz="0" w:space="0" w:color="auto"/>
        <w:right w:val="none" w:sz="0" w:space="0" w:color="auto"/>
      </w:divBdr>
      <w:divsChild>
        <w:div w:id="1879538603">
          <w:marLeft w:val="0"/>
          <w:marRight w:val="0"/>
          <w:marTop w:val="0"/>
          <w:marBottom w:val="0"/>
          <w:divBdr>
            <w:top w:val="none" w:sz="0" w:space="0" w:color="auto"/>
            <w:left w:val="none" w:sz="0" w:space="0" w:color="auto"/>
            <w:bottom w:val="none" w:sz="0" w:space="0" w:color="auto"/>
            <w:right w:val="none" w:sz="0" w:space="0" w:color="auto"/>
          </w:divBdr>
        </w:div>
      </w:divsChild>
    </w:div>
    <w:div w:id="646671508">
      <w:bodyDiv w:val="1"/>
      <w:marLeft w:val="0"/>
      <w:marRight w:val="0"/>
      <w:marTop w:val="0"/>
      <w:marBottom w:val="0"/>
      <w:divBdr>
        <w:top w:val="none" w:sz="0" w:space="0" w:color="auto"/>
        <w:left w:val="none" w:sz="0" w:space="0" w:color="auto"/>
        <w:bottom w:val="none" w:sz="0" w:space="0" w:color="auto"/>
        <w:right w:val="none" w:sz="0" w:space="0" w:color="auto"/>
      </w:divBdr>
      <w:divsChild>
        <w:div w:id="686831414">
          <w:marLeft w:val="0"/>
          <w:marRight w:val="0"/>
          <w:marTop w:val="0"/>
          <w:marBottom w:val="0"/>
          <w:divBdr>
            <w:top w:val="none" w:sz="0" w:space="0" w:color="auto"/>
            <w:left w:val="none" w:sz="0" w:space="0" w:color="auto"/>
            <w:bottom w:val="none" w:sz="0" w:space="0" w:color="auto"/>
            <w:right w:val="none" w:sz="0" w:space="0" w:color="auto"/>
          </w:divBdr>
        </w:div>
      </w:divsChild>
    </w:div>
    <w:div w:id="723409013">
      <w:bodyDiv w:val="1"/>
      <w:marLeft w:val="0"/>
      <w:marRight w:val="0"/>
      <w:marTop w:val="0"/>
      <w:marBottom w:val="0"/>
      <w:divBdr>
        <w:top w:val="none" w:sz="0" w:space="0" w:color="auto"/>
        <w:left w:val="none" w:sz="0" w:space="0" w:color="auto"/>
        <w:bottom w:val="none" w:sz="0" w:space="0" w:color="auto"/>
        <w:right w:val="none" w:sz="0" w:space="0" w:color="auto"/>
      </w:divBdr>
    </w:div>
    <w:div w:id="1391268702">
      <w:bodyDiv w:val="1"/>
      <w:marLeft w:val="0"/>
      <w:marRight w:val="0"/>
      <w:marTop w:val="0"/>
      <w:marBottom w:val="0"/>
      <w:divBdr>
        <w:top w:val="none" w:sz="0" w:space="0" w:color="auto"/>
        <w:left w:val="none" w:sz="0" w:space="0" w:color="auto"/>
        <w:bottom w:val="none" w:sz="0" w:space="0" w:color="auto"/>
        <w:right w:val="none" w:sz="0" w:space="0" w:color="auto"/>
      </w:divBdr>
    </w:div>
    <w:div w:id="188286013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4.jpeg"/><Relationship Id="rId18" Type="http://schemas.openxmlformats.org/officeDocument/2006/relationships/image" Target="media/image9.png"/><Relationship Id="rId26" Type="http://schemas.openxmlformats.org/officeDocument/2006/relationships/hyperlink" Target="http://www.touchstonesupport" TargetMode="External"/><Relationship Id="rId3" Type="http://schemas.openxmlformats.org/officeDocument/2006/relationships/customXml" Target="../customXml/item3.xml"/><Relationship Id="rId21" Type="http://schemas.openxmlformats.org/officeDocument/2006/relationships/hyperlink" Target="https://www.gov.uk/government/publications/beat-the-heat-hot-weaher-advice/beat-the-heat-staying-safe-in-hot-weather" TargetMode="External"/><Relationship Id="rId34" Type="http://schemas.openxmlformats.org/officeDocument/2006/relationships/footer" Target="footer3.xml"/><Relationship Id="rId7" Type="http://schemas.openxmlformats.org/officeDocument/2006/relationships/webSettings" Target="webSettings.xml"/><Relationship Id="rId12" Type="http://schemas.openxmlformats.org/officeDocument/2006/relationships/image" Target="media/image3.png"/><Relationship Id="rId17" Type="http://schemas.openxmlformats.org/officeDocument/2006/relationships/image" Target="media/image8.png"/><Relationship Id="rId25" Type="http://schemas.openxmlformats.org/officeDocument/2006/relationships/hyperlink" Target="https://www.zerosuicidealliance.com/suicide-awareness-training" TargetMode="External"/><Relationship Id="rId33"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image" Target="media/image7.png"/><Relationship Id="rId20" Type="http://schemas.openxmlformats.org/officeDocument/2006/relationships/image" Target="media/image10.png"/><Relationship Id="rId29"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image" Target="media/image2.png"/><Relationship Id="rId24" Type="http://schemas.openxmlformats.org/officeDocument/2006/relationships/image" Target="media/image13.png"/><Relationship Id="rId32" Type="http://schemas.openxmlformats.org/officeDocument/2006/relationships/footer" Target="footer2.xml"/><Relationship Id="rId5" Type="http://schemas.openxmlformats.org/officeDocument/2006/relationships/styles" Target="styles.xml"/><Relationship Id="rId15" Type="http://schemas.openxmlformats.org/officeDocument/2006/relationships/image" Target="media/image6.png"/><Relationship Id="rId23" Type="http://schemas.openxmlformats.org/officeDocument/2006/relationships/image" Target="media/image12.png"/><Relationship Id="rId28" Type="http://schemas.openxmlformats.org/officeDocument/2006/relationships/image" Target="media/image14.jpeg"/><Relationship Id="rId36" Type="http://schemas.openxmlformats.org/officeDocument/2006/relationships/theme" Target="theme/theme1.xml"/><Relationship Id="rId10" Type="http://schemas.openxmlformats.org/officeDocument/2006/relationships/image" Target="media/image1.wmf"/><Relationship Id="rId19" Type="http://schemas.openxmlformats.org/officeDocument/2006/relationships/hyperlink" Target="https://www.nhs.uk/conditions/hayfever" TargetMode="External"/><Relationship Id="rId31" Type="http://schemas.openxmlformats.org/officeDocument/2006/relationships/footer" Target="footer1.xml"/><Relationship Id="rId4" Type="http://schemas.openxmlformats.org/officeDocument/2006/relationships/numbering" Target="numbering.xml"/><Relationship Id="rId9" Type="http://schemas.openxmlformats.org/officeDocument/2006/relationships/endnotes" Target="endnotes.xml"/><Relationship Id="rId14" Type="http://schemas.openxmlformats.org/officeDocument/2006/relationships/image" Target="media/image5.png"/><Relationship Id="rId22" Type="http://schemas.openxmlformats.org/officeDocument/2006/relationships/image" Target="media/image11.png"/><Relationship Id="rId27" Type="http://schemas.openxmlformats.org/officeDocument/2006/relationships/hyperlink" Target="mailto:wyicb-wak.ashgrove.admin@nhs.net" TargetMode="External"/><Relationship Id="rId30" Type="http://schemas.openxmlformats.org/officeDocument/2006/relationships/header" Target="header2.xml"/><Relationship Id="rId35" Type="http://schemas.openxmlformats.org/officeDocument/2006/relationships/fontTable" Target="fontTable.xml"/><Relationship Id="rId8" Type="http://schemas.openxmlformats.org/officeDocument/2006/relationships/footnotes" Target="footnote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kari.leonard\AppData\Local\Microsoft\Office\16.0\DTS\en-GB%7bB8067D6D-E516-4475-A97C-F5CA69701309%7d\%7b5EE4DB41-216F-4AA8-93DD-BB2127B879A5%7dtf56348247_win32.dotx" TargetMode="External"/></Relationships>
</file>

<file path=word/theme/theme1.xml><?xml version="1.0" encoding="utf-8"?>
<a:theme xmlns:a="http://schemas.openxmlformats.org/drawingml/2006/main" name="Office Theme">
  <a:themeElements>
    <a:clrScheme name="Custom 12">
      <a:dk1>
        <a:sysClr val="windowText" lastClr="000000"/>
      </a:dk1>
      <a:lt1>
        <a:sysClr val="window" lastClr="FFFFFF"/>
      </a:lt1>
      <a:dk2>
        <a:srgbClr val="17406D"/>
      </a:dk2>
      <a:lt2>
        <a:srgbClr val="DBEFF9"/>
      </a:lt2>
      <a:accent1>
        <a:srgbClr val="17406D"/>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f20c8ee1-5c4d-4fe6-a884-671ceaf52101">
      <Terms xmlns="http://schemas.microsoft.com/office/infopath/2007/PartnerControls"/>
    </lcf76f155ced4ddcb4097134ff3c332f>
    <TaxCatchAll xmlns="daf8bb99-f63a-4e33-b200-ec62ac311639" xsi:nil="true"/>
    <October25 xmlns="f20c8ee1-5c4d-4fe6-a884-671ceaf5210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1174624CA836641BE22D1EB9A9E2204" ma:contentTypeVersion="17" ma:contentTypeDescription="Create a new document." ma:contentTypeScope="" ma:versionID="b10b1fe75b3e330af7d64d2b67baca20">
  <xsd:schema xmlns:xsd="http://www.w3.org/2001/XMLSchema" xmlns:xs="http://www.w3.org/2001/XMLSchema" xmlns:p="http://schemas.microsoft.com/office/2006/metadata/properties" xmlns:ns1="http://schemas.microsoft.com/sharepoint/v3" xmlns:ns2="f20c8ee1-5c4d-4fe6-a884-671ceaf52101" xmlns:ns3="daf8bb99-f63a-4e33-b200-ec62ac311639" targetNamespace="http://schemas.microsoft.com/office/2006/metadata/properties" ma:root="true" ma:fieldsID="d550ebedbb229e9a22a5cc3d777c2f7b" ns1:_="" ns2:_="" ns3:_="">
    <xsd:import namespace="http://schemas.microsoft.com/sharepoint/v3"/>
    <xsd:import namespace="f20c8ee1-5c4d-4fe6-a884-671ceaf52101"/>
    <xsd:import namespace="daf8bb99-f63a-4e33-b200-ec62ac311639"/>
    <xsd:element name="properties">
      <xsd:complexType>
        <xsd:sequence>
          <xsd:element name="documentManagement">
            <xsd:complexType>
              <xsd:all>
                <xsd:element ref="ns1:_ip_UnifiedCompliancePolicyProperties" minOccurs="0"/>
                <xsd:element ref="ns1:_ip_UnifiedCompliancePolicyUIAction"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OCR" minOccurs="0"/>
                <xsd:element ref="ns2:October25"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8" nillable="true" ma:displayName="Unified Compliance Policy Properties" ma:hidden="true" ma:internalName="_ip_UnifiedCompliancePolicyProperties">
      <xsd:simpleType>
        <xsd:restriction base="dms:Note"/>
      </xsd:simpleType>
    </xsd:element>
    <xsd:element name="_ip_UnifiedCompliancePolicyUIAction" ma:index="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20c8ee1-5c4d-4fe6-a884-671ceaf52101"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2c8d5fda-b97d-42c6-97e2-f76465e161c0"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element name="October25" ma:index="24" nillable="true" ma:displayName="October 25" ma:format="Dropdown" ma:internalName="October25">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af8bb99-f63a-4e33-b200-ec62ac311639"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9ffc90e8-d4d7-4062-b52b-ebc01c1116e9}" ma:internalName="TaxCatchAll" ma:showField="CatchAllData" ma:web="daf8bb99-f63a-4e33-b200-ec62ac31163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3B74C0E-7993-40E1-930F-CF78C434EB62}">
  <ds:schemaRefs>
    <ds:schemaRef ds:uri="http://schemas.microsoft.com/office/2006/metadata/properties"/>
    <ds:schemaRef ds:uri="http://schemas.microsoft.com/office/infopath/2007/PartnerControls"/>
    <ds:schemaRef ds:uri="http://schemas.microsoft.com/sharepoint/v3"/>
    <ds:schemaRef ds:uri="05dadc9d-b460-4e21-9089-891980f165f5"/>
  </ds:schemaRefs>
</ds:datastoreItem>
</file>

<file path=customXml/itemProps2.xml><?xml version="1.0" encoding="utf-8"?>
<ds:datastoreItem xmlns:ds="http://schemas.openxmlformats.org/officeDocument/2006/customXml" ds:itemID="{6207AA89-F91C-44DA-BF5F-AB19E80D778D}"/>
</file>

<file path=customXml/itemProps3.xml><?xml version="1.0" encoding="utf-8"?>
<ds:datastoreItem xmlns:ds="http://schemas.openxmlformats.org/officeDocument/2006/customXml" ds:itemID="{AE09AE5A-B3B6-44BC-8570-615CB5E05AA8}">
  <ds:schemaRefs>
    <ds:schemaRef ds:uri="http://schemas.microsoft.com/sharepoint/v3/contenttype/forms"/>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{5EE4DB41-216F-4AA8-93DD-BB2127B879A5}tf56348247_win32</Template>
  <TotalTime>0</TotalTime>
  <Pages>6</Pages>
  <Words>1139</Words>
  <Characters>6493</Characters>
  <Application>Microsoft Office Word</Application>
  <DocSecurity>0</DocSecurity>
  <Lines>54</Lines>
  <Paragraphs>15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7617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2025-08-12T08:43:00Z</dcterms:created>
  <dcterms:modified xsi:type="dcterms:W3CDTF">2025-08-13T12:42:00Z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0x01010031174624CA836641BE22D1EB9A9E2204</vt:lpwstr>
  </property>
  <property fmtid="{D5CDD505-2E9C-101B-9397-08002B2CF9AE}" pid="3" name="MediaServiceImageTags">
    <vt:lpwstr/>
  </property>
</Properties>
</file>